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23"/>
  </p:notesMasterIdLst>
  <p:sldIdLst>
    <p:sldId id="473" r:id="rId2"/>
    <p:sldId id="295" r:id="rId3"/>
    <p:sldId id="485" r:id="rId4"/>
    <p:sldId id="521" r:id="rId5"/>
    <p:sldId id="522" r:id="rId6"/>
    <p:sldId id="500" r:id="rId7"/>
    <p:sldId id="524" r:id="rId8"/>
    <p:sldId id="526" r:id="rId9"/>
    <p:sldId id="527" r:id="rId10"/>
    <p:sldId id="528" r:id="rId11"/>
    <p:sldId id="525" r:id="rId12"/>
    <p:sldId id="529" r:id="rId13"/>
    <p:sldId id="531" r:id="rId14"/>
    <p:sldId id="530" r:id="rId15"/>
    <p:sldId id="501" r:id="rId16"/>
    <p:sldId id="505" r:id="rId17"/>
    <p:sldId id="533" r:id="rId18"/>
    <p:sldId id="506" r:id="rId19"/>
    <p:sldId id="534" r:id="rId20"/>
    <p:sldId id="507" r:id="rId21"/>
    <p:sldId id="535" r:id="rId22"/>
  </p:sldIdLst>
  <p:sldSz cx="12192000" cy="6858000"/>
  <p:notesSz cx="6858000" cy="9144000"/>
  <p:defaultTextStyle>
    <a:defPPr>
      <a:defRPr lang="zh-CN"/>
    </a:defPPr>
    <a:lvl1pPr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11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803"/>
    <a:srgbClr val="525252"/>
    <a:srgbClr val="0000FF"/>
    <a:srgbClr val="FF00FF"/>
    <a:srgbClr val="339933"/>
    <a:srgbClr val="6600CC"/>
    <a:srgbClr val="669900"/>
    <a:srgbClr val="000000"/>
    <a:srgbClr val="0033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 autoAdjust="0"/>
    <p:restoredTop sz="94581" autoAdjust="0"/>
  </p:normalViewPr>
  <p:slideViewPr>
    <p:cSldViewPr>
      <p:cViewPr varScale="1">
        <p:scale>
          <a:sx n="73" d="100"/>
          <a:sy n="73" d="100"/>
        </p:scale>
        <p:origin x="36" y="38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81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8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8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8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D6836A47-F2A7-406E-887D-DAE0E45A0A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8C1A40-83A1-49D1-BF1B-B3BEC23E6C99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6A47-F2A7-406E-887D-DAE0E45A0A36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7644959-EE99-3F9B-DB38-3EE376044686}"/>
              </a:ext>
            </a:extLst>
          </p:cNvPr>
          <p:cNvCxnSpPr>
            <a:cxnSpLocks/>
          </p:cNvCxnSpPr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E77C1CC-B681-2C05-D37A-8EB44C1E8F4B}"/>
              </a:ext>
            </a:extLst>
          </p:cNvPr>
          <p:cNvCxnSpPr>
            <a:cxnSpLocks/>
          </p:cNvCxnSpPr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7A587CB2-454A-F947-A128-6D14175D0EE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9865" y="115911"/>
            <a:ext cx="562347" cy="518091"/>
            <a:chOff x="2887" y="1282"/>
            <a:chExt cx="1906" cy="1756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C141C5B4-777C-C7B0-FF4F-7E676422517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87" y="1282"/>
              <a:ext cx="1906" cy="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A30399C-B35A-8160-7C20-F1A342D281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7" y="1275"/>
              <a:ext cx="1906" cy="1763"/>
            </a:xfrm>
            <a:custGeom>
              <a:avLst/>
              <a:gdLst>
                <a:gd name="T0" fmla="*/ 773 w 801"/>
                <a:gd name="T1" fmla="*/ 370 h 741"/>
                <a:gd name="T2" fmla="*/ 601 w 801"/>
                <a:gd name="T3" fmla="*/ 269 h 741"/>
                <a:gd name="T4" fmla="*/ 569 w 801"/>
                <a:gd name="T5" fmla="*/ 59 h 741"/>
                <a:gd name="T6" fmla="*/ 372 w 801"/>
                <a:gd name="T7" fmla="*/ 7 h 741"/>
                <a:gd name="T8" fmla="*/ 201 w 801"/>
                <a:gd name="T9" fmla="*/ 106 h 741"/>
                <a:gd name="T10" fmla="*/ 187 w 801"/>
                <a:gd name="T11" fmla="*/ 290 h 741"/>
                <a:gd name="T12" fmla="*/ 0 w 801"/>
                <a:gd name="T13" fmla="*/ 415 h 741"/>
                <a:gd name="T14" fmla="*/ 26 w 801"/>
                <a:gd name="T15" fmla="*/ 635 h 741"/>
                <a:gd name="T16" fmla="*/ 202 w 801"/>
                <a:gd name="T17" fmla="*/ 733 h 741"/>
                <a:gd name="T18" fmla="*/ 251 w 801"/>
                <a:gd name="T19" fmla="*/ 732 h 741"/>
                <a:gd name="T20" fmla="*/ 413 w 801"/>
                <a:gd name="T21" fmla="*/ 653 h 741"/>
                <a:gd name="T22" fmla="*/ 575 w 801"/>
                <a:gd name="T23" fmla="*/ 740 h 741"/>
                <a:gd name="T24" fmla="*/ 601 w 801"/>
                <a:gd name="T25" fmla="*/ 732 h 741"/>
                <a:gd name="T26" fmla="*/ 801 w 801"/>
                <a:gd name="T27" fmla="*/ 592 h 741"/>
                <a:gd name="T28" fmla="*/ 551 w 801"/>
                <a:gd name="T29" fmla="*/ 268 h 741"/>
                <a:gd name="T30" fmla="*/ 435 w 801"/>
                <a:gd name="T31" fmla="*/ 341 h 741"/>
                <a:gd name="T32" fmla="*/ 426 w 801"/>
                <a:gd name="T33" fmla="*/ 209 h 741"/>
                <a:gd name="T34" fmla="*/ 551 w 801"/>
                <a:gd name="T35" fmla="*/ 121 h 741"/>
                <a:gd name="T36" fmla="*/ 201 w 801"/>
                <a:gd name="T37" fmla="*/ 456 h 741"/>
                <a:gd name="T38" fmla="*/ 85 w 801"/>
                <a:gd name="T39" fmla="*/ 397 h 741"/>
                <a:gd name="T40" fmla="*/ 214 w 801"/>
                <a:gd name="T41" fmla="*/ 333 h 741"/>
                <a:gd name="T42" fmla="*/ 251 w 801"/>
                <a:gd name="T43" fmla="*/ 340 h 741"/>
                <a:gd name="T44" fmla="*/ 353 w 801"/>
                <a:gd name="T45" fmla="*/ 402 h 741"/>
                <a:gd name="T46" fmla="*/ 201 w 801"/>
                <a:gd name="T47" fmla="*/ 456 h 741"/>
                <a:gd name="T48" fmla="*/ 251 w 801"/>
                <a:gd name="T49" fmla="*/ 671 h 741"/>
                <a:gd name="T50" fmla="*/ 281 w 801"/>
                <a:gd name="T51" fmla="*/ 493 h 741"/>
                <a:gd name="T52" fmla="*/ 375 w 801"/>
                <a:gd name="T53" fmla="*/ 456 h 741"/>
                <a:gd name="T54" fmla="*/ 362 w 801"/>
                <a:gd name="T55" fmla="*/ 615 h 741"/>
                <a:gd name="T56" fmla="*/ 301 w 801"/>
                <a:gd name="T57" fmla="*/ 83 h 741"/>
                <a:gd name="T58" fmla="*/ 501 w 801"/>
                <a:gd name="T59" fmla="*/ 83 h 741"/>
                <a:gd name="T60" fmla="*/ 381 w 801"/>
                <a:gd name="T61" fmla="*/ 114 h 741"/>
                <a:gd name="T62" fmla="*/ 449 w 801"/>
                <a:gd name="T63" fmla="*/ 402 h 741"/>
                <a:gd name="T64" fmla="*/ 551 w 801"/>
                <a:gd name="T65" fmla="*/ 340 h 741"/>
                <a:gd name="T66" fmla="*/ 587 w 801"/>
                <a:gd name="T67" fmla="*/ 333 h 741"/>
                <a:gd name="T68" fmla="*/ 716 w 801"/>
                <a:gd name="T69" fmla="*/ 398 h 741"/>
                <a:gd name="T70" fmla="*/ 550 w 801"/>
                <a:gd name="T71" fmla="*/ 457 h 741"/>
                <a:gd name="T72" fmla="*/ 738 w 801"/>
                <a:gd name="T73" fmla="*/ 603 h 741"/>
                <a:gd name="T74" fmla="*/ 601 w 801"/>
                <a:gd name="T75" fmla="*/ 543 h 741"/>
                <a:gd name="T76" fmla="*/ 751 w 801"/>
                <a:gd name="T77" fmla="*/ 43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01" h="741">
                  <a:moveTo>
                    <a:pt x="801" y="415"/>
                  </a:moveTo>
                  <a:cubicBezTo>
                    <a:pt x="801" y="396"/>
                    <a:pt x="790" y="378"/>
                    <a:pt x="773" y="370"/>
                  </a:cubicBezTo>
                  <a:cubicBezTo>
                    <a:pt x="615" y="291"/>
                    <a:pt x="615" y="291"/>
                    <a:pt x="615" y="291"/>
                  </a:cubicBezTo>
                  <a:cubicBezTo>
                    <a:pt x="607" y="287"/>
                    <a:pt x="601" y="278"/>
                    <a:pt x="601" y="269"/>
                  </a:cubicBezTo>
                  <a:cubicBezTo>
                    <a:pt x="601" y="106"/>
                    <a:pt x="601" y="106"/>
                    <a:pt x="601" y="106"/>
                  </a:cubicBezTo>
                  <a:cubicBezTo>
                    <a:pt x="601" y="85"/>
                    <a:pt x="588" y="66"/>
                    <a:pt x="569" y="59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11" y="0"/>
                    <a:pt x="390" y="0"/>
                    <a:pt x="372" y="7"/>
                  </a:cubicBezTo>
                  <a:cubicBezTo>
                    <a:pt x="233" y="59"/>
                    <a:pt x="233" y="59"/>
                    <a:pt x="233" y="59"/>
                  </a:cubicBezTo>
                  <a:cubicBezTo>
                    <a:pt x="214" y="67"/>
                    <a:pt x="201" y="85"/>
                    <a:pt x="201" y="106"/>
                  </a:cubicBezTo>
                  <a:cubicBezTo>
                    <a:pt x="201" y="268"/>
                    <a:pt x="201" y="268"/>
                    <a:pt x="201" y="268"/>
                  </a:cubicBezTo>
                  <a:cubicBezTo>
                    <a:pt x="201" y="277"/>
                    <a:pt x="196" y="286"/>
                    <a:pt x="187" y="290"/>
                  </a:cubicBezTo>
                  <a:cubicBezTo>
                    <a:pt x="28" y="370"/>
                    <a:pt x="28" y="370"/>
                    <a:pt x="28" y="370"/>
                  </a:cubicBezTo>
                  <a:cubicBezTo>
                    <a:pt x="11" y="378"/>
                    <a:pt x="0" y="396"/>
                    <a:pt x="0" y="415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0" y="610"/>
                    <a:pt x="10" y="626"/>
                    <a:pt x="26" y="635"/>
                  </a:cubicBezTo>
                  <a:cubicBezTo>
                    <a:pt x="201" y="732"/>
                    <a:pt x="201" y="732"/>
                    <a:pt x="201" y="732"/>
                  </a:cubicBezTo>
                  <a:cubicBezTo>
                    <a:pt x="202" y="733"/>
                    <a:pt x="202" y="733"/>
                    <a:pt x="202" y="733"/>
                  </a:cubicBezTo>
                  <a:cubicBezTo>
                    <a:pt x="217" y="741"/>
                    <a:pt x="235" y="741"/>
                    <a:pt x="249" y="733"/>
                  </a:cubicBezTo>
                  <a:cubicBezTo>
                    <a:pt x="251" y="732"/>
                    <a:pt x="251" y="732"/>
                    <a:pt x="251" y="732"/>
                  </a:cubicBezTo>
                  <a:cubicBezTo>
                    <a:pt x="388" y="653"/>
                    <a:pt x="388" y="653"/>
                    <a:pt x="388" y="653"/>
                  </a:cubicBezTo>
                  <a:cubicBezTo>
                    <a:pt x="396" y="649"/>
                    <a:pt x="406" y="649"/>
                    <a:pt x="413" y="653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9" y="738"/>
                    <a:pt x="567" y="740"/>
                    <a:pt x="575" y="740"/>
                  </a:cubicBezTo>
                  <a:cubicBezTo>
                    <a:pt x="584" y="740"/>
                    <a:pt x="592" y="738"/>
                    <a:pt x="599" y="734"/>
                  </a:cubicBezTo>
                  <a:cubicBezTo>
                    <a:pt x="601" y="732"/>
                    <a:pt x="601" y="732"/>
                    <a:pt x="601" y="732"/>
                  </a:cubicBezTo>
                  <a:cubicBezTo>
                    <a:pt x="775" y="636"/>
                    <a:pt x="775" y="636"/>
                    <a:pt x="775" y="636"/>
                  </a:cubicBezTo>
                  <a:cubicBezTo>
                    <a:pt x="791" y="627"/>
                    <a:pt x="801" y="610"/>
                    <a:pt x="801" y="592"/>
                  </a:cubicBezTo>
                  <a:lnTo>
                    <a:pt x="801" y="415"/>
                  </a:lnTo>
                  <a:close/>
                  <a:moveTo>
                    <a:pt x="551" y="268"/>
                  </a:moveTo>
                  <a:cubicBezTo>
                    <a:pt x="551" y="277"/>
                    <a:pt x="546" y="286"/>
                    <a:pt x="537" y="290"/>
                  </a:cubicBezTo>
                  <a:cubicBezTo>
                    <a:pt x="435" y="341"/>
                    <a:pt x="435" y="341"/>
                    <a:pt x="435" y="341"/>
                  </a:cubicBezTo>
                  <a:cubicBezTo>
                    <a:pt x="431" y="344"/>
                    <a:pt x="426" y="341"/>
                    <a:pt x="426" y="336"/>
                  </a:cubicBezTo>
                  <a:cubicBezTo>
                    <a:pt x="426" y="209"/>
                    <a:pt x="426" y="209"/>
                    <a:pt x="426" y="209"/>
                  </a:cubicBezTo>
                  <a:cubicBezTo>
                    <a:pt x="426" y="186"/>
                    <a:pt x="440" y="165"/>
                    <a:pt x="461" y="157"/>
                  </a:cubicBezTo>
                  <a:cubicBezTo>
                    <a:pt x="551" y="121"/>
                    <a:pt x="551" y="121"/>
                    <a:pt x="551" y="121"/>
                  </a:cubicBezTo>
                  <a:lnTo>
                    <a:pt x="551" y="268"/>
                  </a:lnTo>
                  <a:close/>
                  <a:moveTo>
                    <a:pt x="201" y="456"/>
                  </a:moveTo>
                  <a:cubicBezTo>
                    <a:pt x="201" y="456"/>
                    <a:pt x="201" y="456"/>
                    <a:pt x="201" y="456"/>
                  </a:cubicBezTo>
                  <a:cubicBezTo>
                    <a:pt x="85" y="397"/>
                    <a:pt x="85" y="397"/>
                    <a:pt x="85" y="397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214" y="333"/>
                    <a:pt x="214" y="333"/>
                    <a:pt x="214" y="333"/>
                  </a:cubicBezTo>
                  <a:cubicBezTo>
                    <a:pt x="221" y="329"/>
                    <a:pt x="230" y="329"/>
                    <a:pt x="237" y="333"/>
                  </a:cubicBezTo>
                  <a:cubicBezTo>
                    <a:pt x="251" y="340"/>
                    <a:pt x="251" y="340"/>
                    <a:pt x="251" y="340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7" y="393"/>
                    <a:pt x="357" y="399"/>
                    <a:pt x="353" y="402"/>
                  </a:cubicBezTo>
                  <a:cubicBezTo>
                    <a:pt x="251" y="456"/>
                    <a:pt x="251" y="456"/>
                    <a:pt x="251" y="456"/>
                  </a:cubicBezTo>
                  <a:cubicBezTo>
                    <a:pt x="235" y="464"/>
                    <a:pt x="217" y="464"/>
                    <a:pt x="201" y="456"/>
                  </a:cubicBezTo>
                  <a:close/>
                  <a:moveTo>
                    <a:pt x="362" y="615"/>
                  </a:moveTo>
                  <a:cubicBezTo>
                    <a:pt x="251" y="671"/>
                    <a:pt x="251" y="671"/>
                    <a:pt x="251" y="671"/>
                  </a:cubicBezTo>
                  <a:cubicBezTo>
                    <a:pt x="250" y="543"/>
                    <a:pt x="250" y="543"/>
                    <a:pt x="250" y="543"/>
                  </a:cubicBezTo>
                  <a:cubicBezTo>
                    <a:pt x="250" y="522"/>
                    <a:pt x="262" y="502"/>
                    <a:pt x="281" y="493"/>
                  </a:cubicBezTo>
                  <a:cubicBezTo>
                    <a:pt x="366" y="450"/>
                    <a:pt x="366" y="450"/>
                    <a:pt x="366" y="450"/>
                  </a:cubicBezTo>
                  <a:cubicBezTo>
                    <a:pt x="370" y="448"/>
                    <a:pt x="375" y="451"/>
                    <a:pt x="375" y="456"/>
                  </a:cubicBezTo>
                  <a:cubicBezTo>
                    <a:pt x="376" y="593"/>
                    <a:pt x="376" y="593"/>
                    <a:pt x="376" y="593"/>
                  </a:cubicBezTo>
                  <a:cubicBezTo>
                    <a:pt x="376" y="602"/>
                    <a:pt x="370" y="611"/>
                    <a:pt x="362" y="615"/>
                  </a:cubicBezTo>
                  <a:close/>
                  <a:moveTo>
                    <a:pt x="381" y="114"/>
                  </a:moveTo>
                  <a:cubicBezTo>
                    <a:pt x="301" y="83"/>
                    <a:pt x="301" y="83"/>
                    <a:pt x="301" y="83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501" y="83"/>
                    <a:pt x="501" y="83"/>
                    <a:pt x="501" y="83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08" y="118"/>
                    <a:pt x="394" y="118"/>
                    <a:pt x="381" y="114"/>
                  </a:cubicBezTo>
                  <a:close/>
                  <a:moveTo>
                    <a:pt x="550" y="457"/>
                  </a:moveTo>
                  <a:cubicBezTo>
                    <a:pt x="449" y="402"/>
                    <a:pt x="449" y="402"/>
                    <a:pt x="449" y="402"/>
                  </a:cubicBezTo>
                  <a:cubicBezTo>
                    <a:pt x="444" y="399"/>
                    <a:pt x="445" y="393"/>
                    <a:pt x="449" y="391"/>
                  </a:cubicBezTo>
                  <a:cubicBezTo>
                    <a:pt x="551" y="340"/>
                    <a:pt x="551" y="340"/>
                    <a:pt x="551" y="340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71" y="329"/>
                    <a:pt x="580" y="329"/>
                    <a:pt x="587" y="333"/>
                  </a:cubicBezTo>
                  <a:cubicBezTo>
                    <a:pt x="601" y="340"/>
                    <a:pt x="601" y="340"/>
                    <a:pt x="601" y="340"/>
                  </a:cubicBezTo>
                  <a:cubicBezTo>
                    <a:pt x="716" y="398"/>
                    <a:pt x="716" y="398"/>
                    <a:pt x="716" y="398"/>
                  </a:cubicBezTo>
                  <a:cubicBezTo>
                    <a:pt x="602" y="457"/>
                    <a:pt x="602" y="457"/>
                    <a:pt x="602" y="457"/>
                  </a:cubicBezTo>
                  <a:cubicBezTo>
                    <a:pt x="586" y="466"/>
                    <a:pt x="566" y="466"/>
                    <a:pt x="550" y="457"/>
                  </a:cubicBezTo>
                  <a:close/>
                  <a:moveTo>
                    <a:pt x="751" y="581"/>
                  </a:moveTo>
                  <a:cubicBezTo>
                    <a:pt x="751" y="590"/>
                    <a:pt x="746" y="599"/>
                    <a:pt x="738" y="603"/>
                  </a:cubicBezTo>
                  <a:cubicBezTo>
                    <a:pt x="601" y="675"/>
                    <a:pt x="601" y="675"/>
                    <a:pt x="601" y="675"/>
                  </a:cubicBezTo>
                  <a:cubicBezTo>
                    <a:pt x="601" y="543"/>
                    <a:pt x="601" y="543"/>
                    <a:pt x="601" y="543"/>
                  </a:cubicBezTo>
                  <a:cubicBezTo>
                    <a:pt x="601" y="522"/>
                    <a:pt x="613" y="502"/>
                    <a:pt x="632" y="493"/>
                  </a:cubicBezTo>
                  <a:cubicBezTo>
                    <a:pt x="751" y="433"/>
                    <a:pt x="751" y="433"/>
                    <a:pt x="751" y="433"/>
                  </a:cubicBezTo>
                  <a:lnTo>
                    <a:pt x="751" y="581"/>
                  </a:ln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8" name="图片 17" descr="文本&#10;&#10;描述已自动生成">
            <a:extLst>
              <a:ext uri="{FF2B5EF4-FFF2-40B4-BE49-F238E27FC236}">
                <a16:creationId xmlns:a16="http://schemas.microsoft.com/office/drawing/2014/main" id="{04D3BEFF-CEA1-7574-F977-B1ECE70670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276" y="-77489"/>
            <a:ext cx="2662109" cy="973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2A1FD98-6098-D4A4-E41C-701D37315DC9}"/>
              </a:ext>
            </a:extLst>
          </p:cNvPr>
          <p:cNvCxnSpPr>
            <a:cxnSpLocks/>
          </p:cNvCxnSpPr>
          <p:nvPr userDrawn="1"/>
        </p:nvCxnSpPr>
        <p:spPr>
          <a:xfrm>
            <a:off x="0" y="70285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E77C6F-EC25-51D4-0507-B36910591592}"/>
              </a:ext>
            </a:extLst>
          </p:cNvPr>
          <p:cNvCxnSpPr>
            <a:cxnSpLocks/>
          </p:cNvCxnSpPr>
          <p:nvPr userDrawn="1"/>
        </p:nvCxnSpPr>
        <p:spPr>
          <a:xfrm>
            <a:off x="0" y="77486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">
            <a:extLst>
              <a:ext uri="{FF2B5EF4-FFF2-40B4-BE49-F238E27FC236}">
                <a16:creationId xmlns:a16="http://schemas.microsoft.com/office/drawing/2014/main" id="{FFFA669A-0DAA-8132-835A-CAF9D95C4D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9865" y="115911"/>
            <a:ext cx="562347" cy="518091"/>
            <a:chOff x="2887" y="1282"/>
            <a:chExt cx="1906" cy="1756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38E23988-700E-9382-BF37-BB9F94C1EB3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87" y="1282"/>
              <a:ext cx="1906" cy="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71509E29-BA46-9C70-761D-87F29E23C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7" y="1275"/>
              <a:ext cx="1906" cy="1763"/>
            </a:xfrm>
            <a:custGeom>
              <a:avLst/>
              <a:gdLst>
                <a:gd name="T0" fmla="*/ 773 w 801"/>
                <a:gd name="T1" fmla="*/ 370 h 741"/>
                <a:gd name="T2" fmla="*/ 601 w 801"/>
                <a:gd name="T3" fmla="*/ 269 h 741"/>
                <a:gd name="T4" fmla="*/ 569 w 801"/>
                <a:gd name="T5" fmla="*/ 59 h 741"/>
                <a:gd name="T6" fmla="*/ 372 w 801"/>
                <a:gd name="T7" fmla="*/ 7 h 741"/>
                <a:gd name="T8" fmla="*/ 201 w 801"/>
                <a:gd name="T9" fmla="*/ 106 h 741"/>
                <a:gd name="T10" fmla="*/ 187 w 801"/>
                <a:gd name="T11" fmla="*/ 290 h 741"/>
                <a:gd name="T12" fmla="*/ 0 w 801"/>
                <a:gd name="T13" fmla="*/ 415 h 741"/>
                <a:gd name="T14" fmla="*/ 26 w 801"/>
                <a:gd name="T15" fmla="*/ 635 h 741"/>
                <a:gd name="T16" fmla="*/ 202 w 801"/>
                <a:gd name="T17" fmla="*/ 733 h 741"/>
                <a:gd name="T18" fmla="*/ 251 w 801"/>
                <a:gd name="T19" fmla="*/ 732 h 741"/>
                <a:gd name="T20" fmla="*/ 413 w 801"/>
                <a:gd name="T21" fmla="*/ 653 h 741"/>
                <a:gd name="T22" fmla="*/ 575 w 801"/>
                <a:gd name="T23" fmla="*/ 740 h 741"/>
                <a:gd name="T24" fmla="*/ 601 w 801"/>
                <a:gd name="T25" fmla="*/ 732 h 741"/>
                <a:gd name="T26" fmla="*/ 801 w 801"/>
                <a:gd name="T27" fmla="*/ 592 h 741"/>
                <a:gd name="T28" fmla="*/ 551 w 801"/>
                <a:gd name="T29" fmla="*/ 268 h 741"/>
                <a:gd name="T30" fmla="*/ 435 w 801"/>
                <a:gd name="T31" fmla="*/ 341 h 741"/>
                <a:gd name="T32" fmla="*/ 426 w 801"/>
                <a:gd name="T33" fmla="*/ 209 h 741"/>
                <a:gd name="T34" fmla="*/ 551 w 801"/>
                <a:gd name="T35" fmla="*/ 121 h 741"/>
                <a:gd name="T36" fmla="*/ 201 w 801"/>
                <a:gd name="T37" fmla="*/ 456 h 741"/>
                <a:gd name="T38" fmla="*/ 85 w 801"/>
                <a:gd name="T39" fmla="*/ 397 h 741"/>
                <a:gd name="T40" fmla="*/ 214 w 801"/>
                <a:gd name="T41" fmla="*/ 333 h 741"/>
                <a:gd name="T42" fmla="*/ 251 w 801"/>
                <a:gd name="T43" fmla="*/ 340 h 741"/>
                <a:gd name="T44" fmla="*/ 353 w 801"/>
                <a:gd name="T45" fmla="*/ 402 h 741"/>
                <a:gd name="T46" fmla="*/ 201 w 801"/>
                <a:gd name="T47" fmla="*/ 456 h 741"/>
                <a:gd name="T48" fmla="*/ 251 w 801"/>
                <a:gd name="T49" fmla="*/ 671 h 741"/>
                <a:gd name="T50" fmla="*/ 281 w 801"/>
                <a:gd name="T51" fmla="*/ 493 h 741"/>
                <a:gd name="T52" fmla="*/ 375 w 801"/>
                <a:gd name="T53" fmla="*/ 456 h 741"/>
                <a:gd name="T54" fmla="*/ 362 w 801"/>
                <a:gd name="T55" fmla="*/ 615 h 741"/>
                <a:gd name="T56" fmla="*/ 301 w 801"/>
                <a:gd name="T57" fmla="*/ 83 h 741"/>
                <a:gd name="T58" fmla="*/ 501 w 801"/>
                <a:gd name="T59" fmla="*/ 83 h 741"/>
                <a:gd name="T60" fmla="*/ 381 w 801"/>
                <a:gd name="T61" fmla="*/ 114 h 741"/>
                <a:gd name="T62" fmla="*/ 449 w 801"/>
                <a:gd name="T63" fmla="*/ 402 h 741"/>
                <a:gd name="T64" fmla="*/ 551 w 801"/>
                <a:gd name="T65" fmla="*/ 340 h 741"/>
                <a:gd name="T66" fmla="*/ 587 w 801"/>
                <a:gd name="T67" fmla="*/ 333 h 741"/>
                <a:gd name="T68" fmla="*/ 716 w 801"/>
                <a:gd name="T69" fmla="*/ 398 h 741"/>
                <a:gd name="T70" fmla="*/ 550 w 801"/>
                <a:gd name="T71" fmla="*/ 457 h 741"/>
                <a:gd name="T72" fmla="*/ 738 w 801"/>
                <a:gd name="T73" fmla="*/ 603 h 741"/>
                <a:gd name="T74" fmla="*/ 601 w 801"/>
                <a:gd name="T75" fmla="*/ 543 h 741"/>
                <a:gd name="T76" fmla="*/ 751 w 801"/>
                <a:gd name="T77" fmla="*/ 43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01" h="741">
                  <a:moveTo>
                    <a:pt x="801" y="415"/>
                  </a:moveTo>
                  <a:cubicBezTo>
                    <a:pt x="801" y="396"/>
                    <a:pt x="790" y="378"/>
                    <a:pt x="773" y="370"/>
                  </a:cubicBezTo>
                  <a:cubicBezTo>
                    <a:pt x="615" y="291"/>
                    <a:pt x="615" y="291"/>
                    <a:pt x="615" y="291"/>
                  </a:cubicBezTo>
                  <a:cubicBezTo>
                    <a:pt x="607" y="287"/>
                    <a:pt x="601" y="278"/>
                    <a:pt x="601" y="269"/>
                  </a:cubicBezTo>
                  <a:cubicBezTo>
                    <a:pt x="601" y="106"/>
                    <a:pt x="601" y="106"/>
                    <a:pt x="601" y="106"/>
                  </a:cubicBezTo>
                  <a:cubicBezTo>
                    <a:pt x="601" y="85"/>
                    <a:pt x="588" y="66"/>
                    <a:pt x="569" y="59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11" y="0"/>
                    <a:pt x="390" y="0"/>
                    <a:pt x="372" y="7"/>
                  </a:cubicBezTo>
                  <a:cubicBezTo>
                    <a:pt x="233" y="59"/>
                    <a:pt x="233" y="59"/>
                    <a:pt x="233" y="59"/>
                  </a:cubicBezTo>
                  <a:cubicBezTo>
                    <a:pt x="214" y="67"/>
                    <a:pt x="201" y="85"/>
                    <a:pt x="201" y="106"/>
                  </a:cubicBezTo>
                  <a:cubicBezTo>
                    <a:pt x="201" y="268"/>
                    <a:pt x="201" y="268"/>
                    <a:pt x="201" y="268"/>
                  </a:cubicBezTo>
                  <a:cubicBezTo>
                    <a:pt x="201" y="277"/>
                    <a:pt x="196" y="286"/>
                    <a:pt x="187" y="290"/>
                  </a:cubicBezTo>
                  <a:cubicBezTo>
                    <a:pt x="28" y="370"/>
                    <a:pt x="28" y="370"/>
                    <a:pt x="28" y="370"/>
                  </a:cubicBezTo>
                  <a:cubicBezTo>
                    <a:pt x="11" y="378"/>
                    <a:pt x="0" y="396"/>
                    <a:pt x="0" y="415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0" y="610"/>
                    <a:pt x="10" y="626"/>
                    <a:pt x="26" y="635"/>
                  </a:cubicBezTo>
                  <a:cubicBezTo>
                    <a:pt x="201" y="732"/>
                    <a:pt x="201" y="732"/>
                    <a:pt x="201" y="732"/>
                  </a:cubicBezTo>
                  <a:cubicBezTo>
                    <a:pt x="202" y="733"/>
                    <a:pt x="202" y="733"/>
                    <a:pt x="202" y="733"/>
                  </a:cubicBezTo>
                  <a:cubicBezTo>
                    <a:pt x="217" y="741"/>
                    <a:pt x="235" y="741"/>
                    <a:pt x="249" y="733"/>
                  </a:cubicBezTo>
                  <a:cubicBezTo>
                    <a:pt x="251" y="732"/>
                    <a:pt x="251" y="732"/>
                    <a:pt x="251" y="732"/>
                  </a:cubicBezTo>
                  <a:cubicBezTo>
                    <a:pt x="388" y="653"/>
                    <a:pt x="388" y="653"/>
                    <a:pt x="388" y="653"/>
                  </a:cubicBezTo>
                  <a:cubicBezTo>
                    <a:pt x="396" y="649"/>
                    <a:pt x="406" y="649"/>
                    <a:pt x="413" y="653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9" y="738"/>
                    <a:pt x="567" y="740"/>
                    <a:pt x="575" y="740"/>
                  </a:cubicBezTo>
                  <a:cubicBezTo>
                    <a:pt x="584" y="740"/>
                    <a:pt x="592" y="738"/>
                    <a:pt x="599" y="734"/>
                  </a:cubicBezTo>
                  <a:cubicBezTo>
                    <a:pt x="601" y="732"/>
                    <a:pt x="601" y="732"/>
                    <a:pt x="601" y="732"/>
                  </a:cubicBezTo>
                  <a:cubicBezTo>
                    <a:pt x="775" y="636"/>
                    <a:pt x="775" y="636"/>
                    <a:pt x="775" y="636"/>
                  </a:cubicBezTo>
                  <a:cubicBezTo>
                    <a:pt x="791" y="627"/>
                    <a:pt x="801" y="610"/>
                    <a:pt x="801" y="592"/>
                  </a:cubicBezTo>
                  <a:lnTo>
                    <a:pt x="801" y="415"/>
                  </a:lnTo>
                  <a:close/>
                  <a:moveTo>
                    <a:pt x="551" y="268"/>
                  </a:moveTo>
                  <a:cubicBezTo>
                    <a:pt x="551" y="277"/>
                    <a:pt x="546" y="286"/>
                    <a:pt x="537" y="290"/>
                  </a:cubicBezTo>
                  <a:cubicBezTo>
                    <a:pt x="435" y="341"/>
                    <a:pt x="435" y="341"/>
                    <a:pt x="435" y="341"/>
                  </a:cubicBezTo>
                  <a:cubicBezTo>
                    <a:pt x="431" y="344"/>
                    <a:pt x="426" y="341"/>
                    <a:pt x="426" y="336"/>
                  </a:cubicBezTo>
                  <a:cubicBezTo>
                    <a:pt x="426" y="209"/>
                    <a:pt x="426" y="209"/>
                    <a:pt x="426" y="209"/>
                  </a:cubicBezTo>
                  <a:cubicBezTo>
                    <a:pt x="426" y="186"/>
                    <a:pt x="440" y="165"/>
                    <a:pt x="461" y="157"/>
                  </a:cubicBezTo>
                  <a:cubicBezTo>
                    <a:pt x="551" y="121"/>
                    <a:pt x="551" y="121"/>
                    <a:pt x="551" y="121"/>
                  </a:cubicBezTo>
                  <a:lnTo>
                    <a:pt x="551" y="268"/>
                  </a:lnTo>
                  <a:close/>
                  <a:moveTo>
                    <a:pt x="201" y="456"/>
                  </a:moveTo>
                  <a:cubicBezTo>
                    <a:pt x="201" y="456"/>
                    <a:pt x="201" y="456"/>
                    <a:pt x="201" y="456"/>
                  </a:cubicBezTo>
                  <a:cubicBezTo>
                    <a:pt x="85" y="397"/>
                    <a:pt x="85" y="397"/>
                    <a:pt x="85" y="397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214" y="333"/>
                    <a:pt x="214" y="333"/>
                    <a:pt x="214" y="333"/>
                  </a:cubicBezTo>
                  <a:cubicBezTo>
                    <a:pt x="221" y="329"/>
                    <a:pt x="230" y="329"/>
                    <a:pt x="237" y="333"/>
                  </a:cubicBezTo>
                  <a:cubicBezTo>
                    <a:pt x="251" y="340"/>
                    <a:pt x="251" y="340"/>
                    <a:pt x="251" y="340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7" y="393"/>
                    <a:pt x="357" y="399"/>
                    <a:pt x="353" y="402"/>
                  </a:cubicBezTo>
                  <a:cubicBezTo>
                    <a:pt x="251" y="456"/>
                    <a:pt x="251" y="456"/>
                    <a:pt x="251" y="456"/>
                  </a:cubicBezTo>
                  <a:cubicBezTo>
                    <a:pt x="235" y="464"/>
                    <a:pt x="217" y="464"/>
                    <a:pt x="201" y="456"/>
                  </a:cubicBezTo>
                  <a:close/>
                  <a:moveTo>
                    <a:pt x="362" y="615"/>
                  </a:moveTo>
                  <a:cubicBezTo>
                    <a:pt x="251" y="671"/>
                    <a:pt x="251" y="671"/>
                    <a:pt x="251" y="671"/>
                  </a:cubicBezTo>
                  <a:cubicBezTo>
                    <a:pt x="250" y="543"/>
                    <a:pt x="250" y="543"/>
                    <a:pt x="250" y="543"/>
                  </a:cubicBezTo>
                  <a:cubicBezTo>
                    <a:pt x="250" y="522"/>
                    <a:pt x="262" y="502"/>
                    <a:pt x="281" y="493"/>
                  </a:cubicBezTo>
                  <a:cubicBezTo>
                    <a:pt x="366" y="450"/>
                    <a:pt x="366" y="450"/>
                    <a:pt x="366" y="450"/>
                  </a:cubicBezTo>
                  <a:cubicBezTo>
                    <a:pt x="370" y="448"/>
                    <a:pt x="375" y="451"/>
                    <a:pt x="375" y="456"/>
                  </a:cubicBezTo>
                  <a:cubicBezTo>
                    <a:pt x="376" y="593"/>
                    <a:pt x="376" y="593"/>
                    <a:pt x="376" y="593"/>
                  </a:cubicBezTo>
                  <a:cubicBezTo>
                    <a:pt x="376" y="602"/>
                    <a:pt x="370" y="611"/>
                    <a:pt x="362" y="615"/>
                  </a:cubicBezTo>
                  <a:close/>
                  <a:moveTo>
                    <a:pt x="381" y="114"/>
                  </a:moveTo>
                  <a:cubicBezTo>
                    <a:pt x="301" y="83"/>
                    <a:pt x="301" y="83"/>
                    <a:pt x="301" y="83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501" y="83"/>
                    <a:pt x="501" y="83"/>
                    <a:pt x="501" y="83"/>
                  </a:cubicBezTo>
                  <a:cubicBezTo>
                    <a:pt x="420" y="114"/>
                    <a:pt x="420" y="114"/>
                    <a:pt x="420" y="114"/>
                  </a:cubicBezTo>
                  <a:cubicBezTo>
                    <a:pt x="408" y="118"/>
                    <a:pt x="394" y="118"/>
                    <a:pt x="381" y="114"/>
                  </a:cubicBezTo>
                  <a:close/>
                  <a:moveTo>
                    <a:pt x="550" y="457"/>
                  </a:moveTo>
                  <a:cubicBezTo>
                    <a:pt x="449" y="402"/>
                    <a:pt x="449" y="402"/>
                    <a:pt x="449" y="402"/>
                  </a:cubicBezTo>
                  <a:cubicBezTo>
                    <a:pt x="444" y="399"/>
                    <a:pt x="445" y="393"/>
                    <a:pt x="449" y="391"/>
                  </a:cubicBezTo>
                  <a:cubicBezTo>
                    <a:pt x="551" y="340"/>
                    <a:pt x="551" y="340"/>
                    <a:pt x="551" y="340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71" y="329"/>
                    <a:pt x="580" y="329"/>
                    <a:pt x="587" y="333"/>
                  </a:cubicBezTo>
                  <a:cubicBezTo>
                    <a:pt x="601" y="340"/>
                    <a:pt x="601" y="340"/>
                    <a:pt x="601" y="340"/>
                  </a:cubicBezTo>
                  <a:cubicBezTo>
                    <a:pt x="716" y="398"/>
                    <a:pt x="716" y="398"/>
                    <a:pt x="716" y="398"/>
                  </a:cubicBezTo>
                  <a:cubicBezTo>
                    <a:pt x="602" y="457"/>
                    <a:pt x="602" y="457"/>
                    <a:pt x="602" y="457"/>
                  </a:cubicBezTo>
                  <a:cubicBezTo>
                    <a:pt x="586" y="466"/>
                    <a:pt x="566" y="466"/>
                    <a:pt x="550" y="457"/>
                  </a:cubicBezTo>
                  <a:close/>
                  <a:moveTo>
                    <a:pt x="751" y="581"/>
                  </a:moveTo>
                  <a:cubicBezTo>
                    <a:pt x="751" y="590"/>
                    <a:pt x="746" y="599"/>
                    <a:pt x="738" y="603"/>
                  </a:cubicBezTo>
                  <a:cubicBezTo>
                    <a:pt x="601" y="675"/>
                    <a:pt x="601" y="675"/>
                    <a:pt x="601" y="675"/>
                  </a:cubicBezTo>
                  <a:cubicBezTo>
                    <a:pt x="601" y="543"/>
                    <a:pt x="601" y="543"/>
                    <a:pt x="601" y="543"/>
                  </a:cubicBezTo>
                  <a:cubicBezTo>
                    <a:pt x="601" y="522"/>
                    <a:pt x="613" y="502"/>
                    <a:pt x="632" y="493"/>
                  </a:cubicBezTo>
                  <a:cubicBezTo>
                    <a:pt x="751" y="433"/>
                    <a:pt x="751" y="433"/>
                    <a:pt x="751" y="433"/>
                  </a:cubicBezTo>
                  <a:lnTo>
                    <a:pt x="751" y="581"/>
                  </a:ln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4" name="图片 23" descr="文本&#10;&#10;描述已自动生成">
            <a:extLst>
              <a:ext uri="{FF2B5EF4-FFF2-40B4-BE49-F238E27FC236}">
                <a16:creationId xmlns:a16="http://schemas.microsoft.com/office/drawing/2014/main" id="{DBDF1B99-445A-CF82-0178-862578BF9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276" y="-77489"/>
            <a:ext cx="2662109" cy="9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2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E8DDC11-C770-5B02-AFE9-DB1D9D22A15B}"/>
              </a:ext>
            </a:extLst>
          </p:cNvPr>
          <p:cNvCxnSpPr>
            <a:cxnSpLocks/>
          </p:cNvCxnSpPr>
          <p:nvPr/>
        </p:nvCxnSpPr>
        <p:spPr>
          <a:xfrm>
            <a:off x="2619" y="6382637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C7798A7D-ACC5-EF49-E7D6-580E44710E30}"/>
              </a:ext>
            </a:extLst>
          </p:cNvPr>
          <p:cNvSpPr/>
          <p:nvPr/>
        </p:nvSpPr>
        <p:spPr>
          <a:xfrm>
            <a:off x="0" y="-2435"/>
            <a:ext cx="12192000" cy="5628586"/>
          </a:xfrm>
          <a:prstGeom prst="rect">
            <a:avLst/>
          </a:prstGeom>
          <a:solidFill>
            <a:srgbClr val="F2980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0C9C849-607E-8E14-E3B1-EFCB5D5EB3F6}"/>
              </a:ext>
            </a:extLst>
          </p:cNvPr>
          <p:cNvCxnSpPr>
            <a:cxnSpLocks/>
          </p:cNvCxnSpPr>
          <p:nvPr/>
        </p:nvCxnSpPr>
        <p:spPr>
          <a:xfrm>
            <a:off x="2619" y="6666062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19D873E-BC2C-1409-732A-600BAA90FC70}"/>
              </a:ext>
            </a:extLst>
          </p:cNvPr>
          <p:cNvCxnSpPr>
            <a:cxnSpLocks/>
          </p:cNvCxnSpPr>
          <p:nvPr/>
        </p:nvCxnSpPr>
        <p:spPr>
          <a:xfrm>
            <a:off x="2619" y="6099212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44D3035-C77C-46AD-B542-CEC3DA610DB0}"/>
              </a:ext>
            </a:extLst>
          </p:cNvPr>
          <p:cNvCxnSpPr>
            <a:cxnSpLocks/>
          </p:cNvCxnSpPr>
          <p:nvPr/>
        </p:nvCxnSpPr>
        <p:spPr>
          <a:xfrm>
            <a:off x="7997" y="5815787"/>
            <a:ext cx="12204000" cy="0"/>
          </a:xfrm>
          <a:prstGeom prst="line">
            <a:avLst/>
          </a:prstGeom>
          <a:noFill/>
          <a:ln w="66675" cap="flat" cmpd="sng" algn="ctr">
            <a:solidFill>
              <a:srgbClr val="F29803"/>
            </a:solidFill>
            <a:prstDash val="solid"/>
            <a:miter lim="800000"/>
          </a:ln>
          <a:effectLst/>
        </p:spPr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60F94453-C2FA-60C9-BE77-847DF6373B11}"/>
              </a:ext>
            </a:extLst>
          </p:cNvPr>
          <p:cNvSpPr txBox="1"/>
          <p:nvPr/>
        </p:nvSpPr>
        <p:spPr>
          <a:xfrm>
            <a:off x="2543139" y="1145658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0" b="0" dirty="0">
                <a:ln w="28575"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数据结构教程</a:t>
            </a:r>
          </a:p>
        </p:txBody>
      </p:sp>
      <p:pic>
        <p:nvPicPr>
          <p:cNvPr id="43" name="图片 42" descr="图片包含 游戏机&#10;&#10;描述已自动生成">
            <a:extLst>
              <a:ext uri="{FF2B5EF4-FFF2-40B4-BE49-F238E27FC236}">
                <a16:creationId xmlns:a16="http://schemas.microsoft.com/office/drawing/2014/main" id="{DEE91B81-315E-21FB-D6DD-141537AFB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4" y="278882"/>
            <a:ext cx="1061720" cy="3150118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9D49B5A-D6BF-A3DE-D3EB-46DEF7F8F4C1}"/>
              </a:ext>
            </a:extLst>
          </p:cNvPr>
          <p:cNvSpPr txBox="1"/>
          <p:nvPr/>
        </p:nvSpPr>
        <p:spPr>
          <a:xfrm>
            <a:off x="6512254" y="2360618"/>
            <a:ext cx="337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6</a:t>
            </a: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版</a:t>
            </a:r>
            <a:r>
              <a:rPr lang="en-US" altLang="zh-CN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微课视频</a:t>
            </a:r>
            <a:r>
              <a:rPr lang="en-US" altLang="zh-CN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 sz="1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题库版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2A4ABE5-C96F-4CF7-E2D4-29B875A25813}"/>
              </a:ext>
            </a:extLst>
          </p:cNvPr>
          <p:cNvSpPr txBox="1"/>
          <p:nvPr/>
        </p:nvSpPr>
        <p:spPr>
          <a:xfrm>
            <a:off x="8650304" y="2748968"/>
            <a:ext cx="1241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500" b="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李春葆  主编</a:t>
            </a:r>
          </a:p>
        </p:txBody>
      </p:sp>
      <p:pic>
        <p:nvPicPr>
          <p:cNvPr id="46" name="图片 45" descr="乐高玩具&#10;&#10;低可信度描述已自动生成">
            <a:extLst>
              <a:ext uri="{FF2B5EF4-FFF2-40B4-BE49-F238E27FC236}">
                <a16:creationId xmlns:a16="http://schemas.microsoft.com/office/drawing/2014/main" id="{1FA7A277-2886-1A5A-11BA-32ABD2DB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58" y="3407137"/>
            <a:ext cx="4810764" cy="3241174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42023424-313C-DCE6-33CC-E17F3D2C8CDC}"/>
              </a:ext>
            </a:extLst>
          </p:cNvPr>
          <p:cNvSpPr txBox="1"/>
          <p:nvPr/>
        </p:nvSpPr>
        <p:spPr>
          <a:xfrm>
            <a:off x="4174934" y="3359118"/>
            <a:ext cx="3698117" cy="86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4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10</a:t>
            </a:r>
            <a:r>
              <a:rPr lang="zh-CN" altLang="en-US" sz="4800" b="0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章  排序</a:t>
            </a:r>
          </a:p>
        </p:txBody>
      </p:sp>
      <p:sp>
        <p:nvSpPr>
          <p:cNvPr id="48" name="圆: 空心 47">
            <a:extLst>
              <a:ext uri="{FF2B5EF4-FFF2-40B4-BE49-F238E27FC236}">
                <a16:creationId xmlns:a16="http://schemas.microsoft.com/office/drawing/2014/main" id="{690F8730-2872-981B-B768-72CA60A54E21}"/>
              </a:ext>
            </a:extLst>
          </p:cNvPr>
          <p:cNvSpPr/>
          <p:nvPr/>
        </p:nvSpPr>
        <p:spPr>
          <a:xfrm>
            <a:off x="8148968" y="2818581"/>
            <a:ext cx="194964" cy="194964"/>
          </a:xfrm>
          <a:prstGeom prst="donu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6A7B46F-7C02-C329-9B3C-D56145CA654D}"/>
              </a:ext>
            </a:extLst>
          </p:cNvPr>
          <p:cNvGrpSpPr/>
          <p:nvPr/>
        </p:nvGrpSpPr>
        <p:grpSpPr>
          <a:xfrm>
            <a:off x="681030" y="5637100"/>
            <a:ext cx="1436305" cy="1217315"/>
            <a:chOff x="245" y="5592394"/>
            <a:chExt cx="1489055" cy="126202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690CB1F-67D8-80EA-8DF5-7F30834A1E57}"/>
                </a:ext>
              </a:extLst>
            </p:cNvPr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995B4B2D-3CCD-A247-8241-955A7E74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AAEFE0B-5E69-91C4-5EB6-D09815276282}"/>
                </a:ext>
              </a:extLst>
            </p:cNvPr>
            <p:cNvSpPr txBox="1"/>
            <p:nvPr/>
          </p:nvSpPr>
          <p:spPr>
            <a:xfrm>
              <a:off x="194436" y="6600500"/>
              <a:ext cx="1152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定价：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65.00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222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A838C40-A33F-B072-3115-198CA854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5" t="13605" r="12823" b="9829"/>
          <a:stretch/>
        </p:blipFill>
        <p:spPr>
          <a:xfrm>
            <a:off x="1106348" y="1124744"/>
            <a:ext cx="5349692" cy="5544616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59C15D15-1898-FE73-0CDC-345554D831F8}"/>
              </a:ext>
            </a:extLst>
          </p:cNvPr>
          <p:cNvGrpSpPr/>
          <p:nvPr/>
        </p:nvGrpSpPr>
        <p:grpSpPr>
          <a:xfrm>
            <a:off x="7053204" y="1988840"/>
            <a:ext cx="4032448" cy="3816424"/>
            <a:chOff x="1214414" y="3789040"/>
            <a:chExt cx="4554401" cy="1728192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9C9CFFE-FDDF-58E3-B10C-30E7CB7CA525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rgbClr val="F29803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004CACB1-9B5C-B8B8-D7F5-9A6DD0C62A7C}"/>
                </a:ext>
              </a:extLst>
            </p:cNvPr>
            <p:cNvSpPr/>
            <p:nvPr/>
          </p:nvSpPr>
          <p:spPr>
            <a:xfrm>
              <a:off x="1349629" y="3854255"/>
              <a:ext cx="4278373" cy="1597585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79576" y="2987494"/>
            <a:ext cx="3888432" cy="20976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对数据序列（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9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10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20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）进行递增排序，采用每趟冒出一个最小元素的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冒泡排序算法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，需要进行的趟数至少是（  ）。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A.3	   B.4</a:t>
            </a:r>
            <a:r>
              <a:rPr 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 C.5       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D.8</a:t>
            </a:r>
            <a:endParaRPr lang="zh-CN" altLang="en-US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41235" y="2703362"/>
            <a:ext cx="3744416" cy="280619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252000" tIns="108000" bIns="10800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</a:t>
            </a:r>
            <a:r>
              <a:rPr 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=0:  1  8  9 10  4  5  6 20  2</a:t>
            </a:r>
            <a:endParaRPr lang="zh-CN" altLang="en-US" sz="18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</a:t>
            </a:r>
            <a:r>
              <a:rPr 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=1:  1  2  8  9 10  4  5  6 20</a:t>
            </a:r>
            <a:endParaRPr lang="zh-CN" altLang="en-US" sz="18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</a:t>
            </a:r>
            <a:r>
              <a:rPr 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=2:  1  2  4  8  9 10  5  6 20</a:t>
            </a:r>
            <a:endParaRPr lang="zh-CN" altLang="en-US" sz="18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</a:t>
            </a:r>
            <a:r>
              <a:rPr 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=3:  1  2  4  5  8  9 10  6 20</a:t>
            </a:r>
            <a:endParaRPr lang="zh-CN" altLang="en-US" sz="18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</a:t>
            </a:r>
            <a:r>
              <a:rPr 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=4:  1  2  4  5  6  8  9 10 20</a:t>
            </a:r>
            <a:endParaRPr lang="zh-CN" altLang="en-US" sz="18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0BA5BB-2686-E291-46CA-A60A5FD4D913}"/>
              </a:ext>
            </a:extLst>
          </p:cNvPr>
          <p:cNvSpPr txBox="1"/>
          <p:nvPr/>
        </p:nvSpPr>
        <p:spPr>
          <a:xfrm>
            <a:off x="1127448" y="141162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119BFF0-7AF9-8452-06D5-8AC1B0E3337B}"/>
              </a:ext>
            </a:extLst>
          </p:cNvPr>
          <p:cNvGrpSpPr/>
          <p:nvPr/>
        </p:nvGrpSpPr>
        <p:grpSpPr>
          <a:xfrm>
            <a:off x="7485251" y="2218051"/>
            <a:ext cx="722313" cy="533493"/>
            <a:chOff x="1774825" y="5489593"/>
            <a:chExt cx="722313" cy="533493"/>
          </a:xfrm>
        </p:grpSpPr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D04A1490-CBA5-99D4-C8A8-4F812CE94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</a:p>
          </p:txBody>
        </p:sp>
        <p:sp>
          <p:nvSpPr>
            <p:cNvPr id="27" name="AutoShape 8">
              <a:extLst>
                <a:ext uri="{FF2B5EF4-FFF2-40B4-BE49-F238E27FC236}">
                  <a16:creationId xmlns:a16="http://schemas.microsoft.com/office/drawing/2014/main" id="{FC2D067B-9647-0A3E-9D6E-D3923BCDE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解</a:t>
              </a:r>
              <a:endParaRPr lang="ru-RU" altLang="zh-CN" sz="2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D87467CC-F142-2CED-4D8D-76530FD8EB06}"/>
              </a:ext>
            </a:extLst>
          </p:cNvPr>
          <p:cNvGrpSpPr/>
          <p:nvPr/>
        </p:nvGrpSpPr>
        <p:grpSpPr>
          <a:xfrm>
            <a:off x="4223792" y="2204864"/>
            <a:ext cx="7128792" cy="2880320"/>
            <a:chOff x="1214414" y="3789040"/>
            <a:chExt cx="4554401" cy="1728192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603840F-5588-721B-BBD1-58D0C798F6E8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rgbClr val="F29803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15C79EA-3AF0-BBDE-5616-EC37C170F3C1}"/>
                </a:ext>
              </a:extLst>
            </p:cNvPr>
            <p:cNvSpPr/>
            <p:nvPr/>
          </p:nvSpPr>
          <p:spPr>
            <a:xfrm>
              <a:off x="1303716" y="3863178"/>
              <a:ext cx="4375797" cy="1575500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11824" y="2420889"/>
            <a:ext cx="66967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以下关于快速排序的叙述中正确的是（  ）。</a:t>
            </a:r>
          </a:p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A.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快速排序在所有排序方法中最快，而且所需辅助空间也最少</a:t>
            </a:r>
          </a:p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B.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在快速排序中，不可以用队列替代栈</a:t>
            </a:r>
          </a:p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C.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快速排序的空间复杂度为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endParaRPr lang="zh-CN" altLang="en-US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D.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快速排序在待排序的数据随机分布时效率最高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40C065-FC42-E271-DF06-B55D3256F3DA}"/>
              </a:ext>
            </a:extLst>
          </p:cNvPr>
          <p:cNvSpPr txBox="1"/>
          <p:nvPr/>
        </p:nvSpPr>
        <p:spPr>
          <a:xfrm>
            <a:off x="1127448" y="141162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5419AE-2C3D-6F2A-C94F-93CE6018F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" y="980728"/>
            <a:ext cx="5517232" cy="5517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AAF0249-940D-039B-299E-6F93D1E015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628800"/>
            <a:ext cx="5328592" cy="532859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B8D0776-6E40-166E-AB35-D98BF4F48A4D}"/>
              </a:ext>
            </a:extLst>
          </p:cNvPr>
          <p:cNvSpPr/>
          <p:nvPr/>
        </p:nvSpPr>
        <p:spPr>
          <a:xfrm>
            <a:off x="3621288" y="2031114"/>
            <a:ext cx="2015331" cy="648072"/>
          </a:xfrm>
          <a:prstGeom prst="rect">
            <a:avLst/>
          </a:prstGeom>
          <a:noFill/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简单选择排序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EC9310-7DB5-081B-2CA7-3F611A941727}"/>
              </a:ext>
            </a:extLst>
          </p:cNvPr>
          <p:cNvSpPr/>
          <p:nvPr/>
        </p:nvSpPr>
        <p:spPr>
          <a:xfrm>
            <a:off x="3648621" y="2834832"/>
            <a:ext cx="1799307" cy="648072"/>
          </a:xfrm>
          <a:prstGeom prst="rect">
            <a:avLst/>
          </a:prstGeom>
          <a:noFill/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堆排序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2A4EA2D-9337-EE9F-3905-D8948A53D456}"/>
              </a:ext>
            </a:extLst>
          </p:cNvPr>
          <p:cNvSpPr/>
          <p:nvPr/>
        </p:nvSpPr>
        <p:spPr>
          <a:xfrm>
            <a:off x="3215680" y="2096852"/>
            <a:ext cx="612000" cy="612000"/>
          </a:xfrm>
          <a:prstGeom prst="ellipse">
            <a:avLst/>
          </a:prstGeom>
          <a:solidFill>
            <a:srgbClr val="F29803"/>
          </a:solidFill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7623206-BCEB-7205-26E5-1C850BB78425}"/>
              </a:ext>
            </a:extLst>
          </p:cNvPr>
          <p:cNvSpPr/>
          <p:nvPr/>
        </p:nvSpPr>
        <p:spPr>
          <a:xfrm>
            <a:off x="3215680" y="2870904"/>
            <a:ext cx="612000" cy="612000"/>
          </a:xfrm>
          <a:prstGeom prst="ellipse">
            <a:avLst/>
          </a:prstGeom>
          <a:solidFill>
            <a:srgbClr val="F29803"/>
          </a:solidFill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E472999-78D2-3C50-F22C-244EC0FF87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298" y="1628800"/>
            <a:ext cx="5519582" cy="55195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7DBC23-B323-AC5C-87AE-69ADDC71B019}"/>
              </a:ext>
            </a:extLst>
          </p:cNvPr>
          <p:cNvSpPr txBox="1"/>
          <p:nvPr/>
        </p:nvSpPr>
        <p:spPr>
          <a:xfrm>
            <a:off x="1127448" y="124408"/>
            <a:ext cx="1524777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 选择排序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F8873947-77C8-7E2A-38E7-9999B39E0BAF}"/>
              </a:ext>
            </a:extLst>
          </p:cNvPr>
          <p:cNvGrpSpPr/>
          <p:nvPr/>
        </p:nvGrpSpPr>
        <p:grpSpPr>
          <a:xfrm>
            <a:off x="1658919" y="1431302"/>
            <a:ext cx="6984648" cy="4878017"/>
            <a:chOff x="1214414" y="3789040"/>
            <a:chExt cx="4554401" cy="1728192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96BFDA9-E653-B43F-090B-1FD0A48D4FBC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9303004E-8B4B-16EC-DF95-E9FE147AB168}"/>
                </a:ext>
              </a:extLst>
            </p:cNvPr>
            <p:cNvSpPr/>
            <p:nvPr/>
          </p:nvSpPr>
          <p:spPr>
            <a:xfrm>
              <a:off x="1303716" y="3842047"/>
              <a:ext cx="4375797" cy="1596631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7"/>
          <p:cNvGrpSpPr/>
          <p:nvPr/>
        </p:nvGrpSpPr>
        <p:grpSpPr>
          <a:xfrm>
            <a:off x="1991545" y="1772816"/>
            <a:ext cx="6500857" cy="1616486"/>
            <a:chOff x="785786" y="714362"/>
            <a:chExt cx="6500857" cy="1212364"/>
          </a:xfrm>
        </p:grpSpPr>
        <p:sp>
          <p:nvSpPr>
            <p:cNvPr id="4" name="TextBox 3"/>
            <p:cNvSpPr txBox="1"/>
            <p:nvPr/>
          </p:nvSpPr>
          <p:spPr>
            <a:xfrm>
              <a:off x="785786" y="714362"/>
              <a:ext cx="1714512" cy="345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6000" indent="-216000" algn="l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思路</a:t>
              </a: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：</a:t>
              </a:r>
              <a:endPara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071669" y="793386"/>
              <a:ext cx="2786082" cy="428628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16000" indent="-216000">
                <a:buFont typeface="Arial" panose="020B0604020202020204" pitchFamily="34" charset="0"/>
                <a:buChar char="•"/>
              </a:pP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[0] 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[1] …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 R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-1]</a:t>
              </a:r>
              <a:endParaRPr lang="zh-CN" altLang="en-US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072065" y="793386"/>
              <a:ext cx="2071702" cy="428628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16000" indent="-216000">
                <a:buFont typeface="Arial" panose="020B0604020202020204" pitchFamily="34" charset="0"/>
                <a:buChar char="•"/>
              </a:pP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] … 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n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-1]</a:t>
              </a:r>
              <a:endParaRPr lang="zh-CN" altLang="en-US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2" name="右弧形箭头 11"/>
            <p:cNvSpPr/>
            <p:nvPr/>
          </p:nvSpPr>
          <p:spPr>
            <a:xfrm rot="5400000">
              <a:off x="5396783" y="1040171"/>
              <a:ext cx="350696" cy="857256"/>
            </a:xfrm>
            <a:prstGeom prst="curvedLeftArrow">
              <a:avLst/>
            </a:prstGeom>
            <a:solidFill>
              <a:srgbClr val="F29803"/>
            </a:solidFill>
            <a:ln>
              <a:noFill/>
              <a:tailEnd type="none" w="med" len="lg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6000" indent="-216000">
                <a:buFont typeface="Arial" panose="020B0604020202020204" pitchFamily="34" charset="0"/>
                <a:buChar char="•"/>
              </a:pPr>
              <a:endParaRPr lang="zh-CN" altLang="en-US" sz="18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7553" y="1595722"/>
              <a:ext cx="3929090" cy="33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通过简单比较将</a:t>
              </a:r>
              <a:r>
                <a:rPr lang="en-US" altLang="zh-CN" sz="1600" i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 dirty="0" err="1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]</a:t>
              </a:r>
              <a:r>
                <a:rPr lang="zh-CN" altLang="en-US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放在无序区开头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991544" y="3449468"/>
            <a:ext cx="4500594" cy="46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趟数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～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-2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，共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趟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1544" y="4141650"/>
            <a:ext cx="7500990" cy="46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有序区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：全局有序区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91544" y="4833832"/>
            <a:ext cx="4786346" cy="37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性能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：最好、最坏、平均：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91544" y="5445224"/>
            <a:ext cx="2786082" cy="46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稳定性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：不稳定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327047-B24A-F5E3-D9CD-D1C0BB0828ED}"/>
              </a:ext>
            </a:extLst>
          </p:cNvPr>
          <p:cNvSpPr txBox="1"/>
          <p:nvPr/>
        </p:nvSpPr>
        <p:spPr>
          <a:xfrm>
            <a:off x="1136265" y="145675"/>
            <a:ext cx="2079415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简单选择排序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48F4B2E-6576-2AE8-57B8-13A05FD3D0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9"/>
          <a:stretch/>
        </p:blipFill>
        <p:spPr>
          <a:xfrm>
            <a:off x="8541211" y="1556792"/>
            <a:ext cx="4065724" cy="5013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3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6996651-12C6-3F50-BE83-A8CBE574C4C0}"/>
              </a:ext>
            </a:extLst>
          </p:cNvPr>
          <p:cNvGrpSpPr/>
          <p:nvPr/>
        </p:nvGrpSpPr>
        <p:grpSpPr>
          <a:xfrm>
            <a:off x="4079776" y="1412776"/>
            <a:ext cx="6984648" cy="4878017"/>
            <a:chOff x="1214414" y="3789040"/>
            <a:chExt cx="4554401" cy="1728192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1A361AD6-1C8F-A5C1-EE2D-DF4C4D071668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148F12D8-6A98-A911-0F32-EC733C19AA63}"/>
                </a:ext>
              </a:extLst>
            </p:cNvPr>
            <p:cNvSpPr/>
            <p:nvPr/>
          </p:nvSpPr>
          <p:spPr>
            <a:xfrm>
              <a:off x="1303716" y="3842047"/>
              <a:ext cx="4375797" cy="1596631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7"/>
          <p:cNvGrpSpPr/>
          <p:nvPr/>
        </p:nvGrpSpPr>
        <p:grpSpPr>
          <a:xfrm>
            <a:off x="4556417" y="1562395"/>
            <a:ext cx="5786478" cy="1768110"/>
            <a:chOff x="785786" y="752095"/>
            <a:chExt cx="5786478" cy="1326083"/>
          </a:xfrm>
        </p:grpSpPr>
        <p:sp>
          <p:nvSpPr>
            <p:cNvPr id="4" name="TextBox 3"/>
            <p:cNvSpPr txBox="1"/>
            <p:nvPr/>
          </p:nvSpPr>
          <p:spPr>
            <a:xfrm>
              <a:off x="785786" y="752095"/>
              <a:ext cx="1714512" cy="348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6000" indent="-216000" algn="l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思路：</a:t>
              </a:r>
              <a:endParaRPr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500166" y="1649550"/>
              <a:ext cx="2786082" cy="428628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[1] 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[2]  … 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 R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]</a:t>
              </a:r>
              <a:endParaRPr lang="zh-CN" altLang="en-US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500562" y="1649550"/>
              <a:ext cx="2071702" cy="428628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+1] … </a:t>
              </a:r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n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]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2" name="右弧形箭头 11"/>
            <p:cNvSpPr/>
            <p:nvPr/>
          </p:nvSpPr>
          <p:spPr>
            <a:xfrm rot="15921225">
              <a:off x="3598038" y="1004935"/>
              <a:ext cx="350696" cy="857256"/>
            </a:xfrm>
            <a:prstGeom prst="curvedLeftArrow">
              <a:avLst/>
            </a:prstGeom>
            <a:solidFill>
              <a:srgbClr val="F29803"/>
            </a:solidFill>
            <a:ln>
              <a:noFill/>
              <a:tailEnd type="none" w="med" len="lg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00298" y="785800"/>
              <a:ext cx="3286148" cy="33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借助堆将</a:t>
              </a:r>
              <a:r>
                <a:rPr lang="en-US" altLang="zh-CN" sz="1600" i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 dirty="0" err="1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]</a:t>
              </a:r>
              <a:r>
                <a:rPr lang="zh-CN" altLang="en-US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放在无序区末尾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56417" y="3465282"/>
            <a:ext cx="4500594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趟数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=n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～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，共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趟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56417" y="4063483"/>
            <a:ext cx="3286148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有序区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：全局有序区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53994" y="4780691"/>
            <a:ext cx="4786346" cy="37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性能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：最好、最坏、平均：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log</a:t>
            </a:r>
            <a:r>
              <a:rPr lang="en-US" altLang="zh-CN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3162" y="5376100"/>
            <a:ext cx="2786082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稳定性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：不稳定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1D3B30-4E8E-19DD-7B7C-1F7A39D294CC}"/>
              </a:ext>
            </a:extLst>
          </p:cNvPr>
          <p:cNvSpPr txBox="1"/>
          <p:nvPr/>
        </p:nvSpPr>
        <p:spPr>
          <a:xfrm>
            <a:off x="1127448" y="133767"/>
            <a:ext cx="1285928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堆 排 序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9BE7AD7-BD55-27DB-1690-2D54FFA5E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9"/>
          <a:stretch/>
        </p:blipFill>
        <p:spPr>
          <a:xfrm flipH="1">
            <a:off x="-38763" y="1562394"/>
            <a:ext cx="4065724" cy="5013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3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EDB0F217-E1D2-F872-7B90-1BD3265F256F}"/>
              </a:ext>
            </a:extLst>
          </p:cNvPr>
          <p:cNvSpPr txBox="1"/>
          <p:nvPr/>
        </p:nvSpPr>
        <p:spPr>
          <a:xfrm>
            <a:off x="1055440" y="133767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D711D9A-3075-2CC3-DB9E-D2F9CBC72EF7}"/>
              </a:ext>
            </a:extLst>
          </p:cNvPr>
          <p:cNvGrpSpPr/>
          <p:nvPr/>
        </p:nvGrpSpPr>
        <p:grpSpPr>
          <a:xfrm>
            <a:off x="3935760" y="2132856"/>
            <a:ext cx="7344816" cy="2880320"/>
            <a:chOff x="1214414" y="3789040"/>
            <a:chExt cx="4554401" cy="1728192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53513FA-B50D-C546-ACA1-03071E2FD4F5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5CDB066B-79EA-3295-F602-23BDAA10BCEF}"/>
                </a:ext>
              </a:extLst>
            </p:cNvPr>
            <p:cNvSpPr/>
            <p:nvPr/>
          </p:nvSpPr>
          <p:spPr>
            <a:xfrm>
              <a:off x="1303716" y="3863178"/>
              <a:ext cx="4375797" cy="1575500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53336" y="2353280"/>
            <a:ext cx="6768752" cy="240065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有一个关键字序列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(22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86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19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49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12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30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65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35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18)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，在进行一趟排序后得到的结果为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(18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12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19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F29803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22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49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30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65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35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86)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，则采用的排序方法可能是（  ）。</a:t>
            </a:r>
          </a:p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A.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简单选择排序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		B.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冒泡排序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	</a:t>
            </a:r>
          </a:p>
          <a:p>
            <a:pPr algn="l">
              <a:lnSpc>
                <a:spcPts val="3600"/>
              </a:lnSpc>
              <a:spcBef>
                <a:spcPts val="0"/>
              </a:spcBef>
            </a:pPr>
            <a:r>
              <a:rPr lang="en-US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C.</a:t>
            </a:r>
            <a:r>
              <a:rPr lang="zh-CN" altLang="en-US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快速排序</a:t>
            </a:r>
            <a:r>
              <a:rPr 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			D.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堆排序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D326D7-F067-BD20-FC5A-56D919ADB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84784"/>
            <a:ext cx="4869160" cy="486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415480" y="1628800"/>
            <a:ext cx="7272808" cy="12738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一个有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个整数的数组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[1..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]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，其中所有元素是有序的，将其看成是一棵完全二叉树，该树构成一个堆吗？若不是，请给一个反例，若是，请说明理由。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63552" y="3301222"/>
            <a:ext cx="6912768" cy="25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该数组一定构成一个堆，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递增有序数组构成一个小根堆，递减有序数组构成一个大根堆。</a:t>
            </a:r>
          </a:p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以递增有序数组为例，假设数组元素为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lang="en-US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lang="en-US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…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lang="en-US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lang="en-US" sz="1800" i="1" baseline="-25000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是递增有序的，从中看出下标越大的元素值也越大，对于任一元素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lang="en-US" sz="1800" i="1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，有：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       </a:t>
            </a:r>
            <a:r>
              <a:rPr lang="en-US" sz="180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</a:t>
            </a:r>
            <a:r>
              <a:rPr lang="en-US" sz="1800" i="1" baseline="-25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 </a:t>
            </a:r>
            <a:r>
              <a:rPr 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&lt;</a:t>
            </a:r>
            <a:r>
              <a:rPr lang="en-US" sz="180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k</a:t>
            </a:r>
            <a:r>
              <a:rPr lang="en-US" sz="1800" baseline="-25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en-US" sz="1800" i="1" baseline="-25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lang="en-US" sz="180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</a:t>
            </a:r>
            <a:r>
              <a:rPr lang="en-US" sz="1800" i="1" baseline="-25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sz="1800" baseline="-25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</a:t>
            </a:r>
            <a:r>
              <a:rPr 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&lt; </a:t>
            </a:r>
            <a:r>
              <a:rPr lang="en-US" sz="180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k</a:t>
            </a:r>
            <a:r>
              <a:rPr lang="en-US" sz="1800" baseline="-25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en-US" sz="1800" i="1" baseline="-25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sz="1800" baseline="-25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+1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（</a:t>
            </a:r>
            <a:r>
              <a:rPr lang="en-US" sz="1800" i="1" dirty="0" err="1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&lt;</a:t>
            </a:r>
            <a:r>
              <a:rPr lang="en-US" sz="180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/2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）</a:t>
            </a:r>
            <a:endParaRPr lang="en-US" altLang="zh-CN" sz="18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这正好满足小根堆的特性，所以构成一个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小根堆。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E510B9E-BD7C-8493-14E7-118F5DB11574}"/>
              </a:ext>
            </a:extLst>
          </p:cNvPr>
          <p:cNvSpPr txBox="1"/>
          <p:nvPr/>
        </p:nvSpPr>
        <p:spPr>
          <a:xfrm>
            <a:off x="1103287" y="133767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9A9A210-EBD0-369A-5CA8-C9AFAD7734C1}"/>
              </a:ext>
            </a:extLst>
          </p:cNvPr>
          <p:cNvGrpSpPr/>
          <p:nvPr/>
        </p:nvGrpSpPr>
        <p:grpSpPr>
          <a:xfrm>
            <a:off x="1410309" y="3356992"/>
            <a:ext cx="722313" cy="533493"/>
            <a:chOff x="1774825" y="5489593"/>
            <a:chExt cx="722313" cy="533493"/>
          </a:xfrm>
        </p:grpSpPr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C3A45290-0226-6DA0-80AA-84B4AADF4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E392C310-0594-0D8D-BAE0-98989F38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解</a:t>
              </a:r>
              <a:endParaRPr lang="ru-RU" altLang="zh-CN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459566AB-6C77-BFFD-E277-D4216830AB1F}"/>
              </a:ext>
            </a:extLst>
          </p:cNvPr>
          <p:cNvSpPr/>
          <p:nvPr/>
        </p:nvSpPr>
        <p:spPr>
          <a:xfrm>
            <a:off x="1271464" y="3212976"/>
            <a:ext cx="7776864" cy="272006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9E7B33-901C-2AA3-62FF-220B3951B2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095865"/>
            <a:ext cx="5589240" cy="558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0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73F4EB79-23FF-BB22-C4C1-5A1824E9B7CF}"/>
              </a:ext>
            </a:extLst>
          </p:cNvPr>
          <p:cNvGrpSpPr/>
          <p:nvPr/>
        </p:nvGrpSpPr>
        <p:grpSpPr>
          <a:xfrm>
            <a:off x="983432" y="2058185"/>
            <a:ext cx="8726125" cy="3747079"/>
            <a:chOff x="1214414" y="3789040"/>
            <a:chExt cx="4554401" cy="1728192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A7638269-B822-C7E1-8813-1F3C2EAB3D5B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A56B496E-A4C2-0C05-6DFC-19A1FE7A4AD8}"/>
                </a:ext>
              </a:extLst>
            </p:cNvPr>
            <p:cNvSpPr/>
            <p:nvPr/>
          </p:nvSpPr>
          <p:spPr>
            <a:xfrm>
              <a:off x="1303716" y="3842047"/>
              <a:ext cx="4375797" cy="1596631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72708" y="2367261"/>
            <a:ext cx="1714512" cy="46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思路：</a:t>
            </a:r>
            <a:endParaRPr lang="en-US" altLang="zh-CN" sz="18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Times New Roman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5B59D39-B52D-BFBA-7610-1126D78E73C2}"/>
              </a:ext>
            </a:extLst>
          </p:cNvPr>
          <p:cNvSpPr txBox="1"/>
          <p:nvPr/>
        </p:nvSpPr>
        <p:spPr>
          <a:xfrm>
            <a:off x="1127448" y="133767"/>
            <a:ext cx="2024914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 </a:t>
            </a:r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4</a:t>
            </a:r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、归并排序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AC47B8F-CC5D-43A0-47A2-737937F793D9}"/>
              </a:ext>
            </a:extLst>
          </p:cNvPr>
          <p:cNvGrpSpPr/>
          <p:nvPr/>
        </p:nvGrpSpPr>
        <p:grpSpPr>
          <a:xfrm>
            <a:off x="1127448" y="1412776"/>
            <a:ext cx="1999051" cy="517276"/>
            <a:chOff x="1396241" y="2304668"/>
            <a:chExt cx="1784996" cy="480002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7A7A9CD0-9ED6-AE81-6EB9-B32433F3585C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2C539C0-5408-484A-D3E2-221037B32EBC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53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二路归并排序</a:t>
              </a:r>
            </a:p>
          </p:txBody>
        </p:sp>
      </p:grpSp>
      <p:sp>
        <p:nvSpPr>
          <p:cNvPr id="58" name="TextBox 2">
            <a:extLst>
              <a:ext uri="{FF2B5EF4-FFF2-40B4-BE49-F238E27FC236}">
                <a16:creationId xmlns:a16="http://schemas.microsoft.com/office/drawing/2014/main" id="{A6749ED3-FC67-28EC-BFE9-1BAC484747B4}"/>
              </a:ext>
            </a:extLst>
          </p:cNvPr>
          <p:cNvSpPr txBox="1"/>
          <p:nvPr/>
        </p:nvSpPr>
        <p:spPr>
          <a:xfrm>
            <a:off x="5399273" y="2393708"/>
            <a:ext cx="4500594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趟数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：共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log</a:t>
            </a:r>
            <a:r>
              <a:rPr lang="en-US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2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n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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趟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59" name="TextBox 3">
            <a:extLst>
              <a:ext uri="{FF2B5EF4-FFF2-40B4-BE49-F238E27FC236}">
                <a16:creationId xmlns:a16="http://schemas.microsoft.com/office/drawing/2014/main" id="{9BC2D187-864B-B1B2-4ABB-D0C10094C96A}"/>
              </a:ext>
            </a:extLst>
          </p:cNvPr>
          <p:cNvSpPr txBox="1"/>
          <p:nvPr/>
        </p:nvSpPr>
        <p:spPr>
          <a:xfrm>
            <a:off x="5399273" y="3032560"/>
            <a:ext cx="3929090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有序区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：局部有序区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60" name="TextBox 5">
            <a:extLst>
              <a:ext uri="{FF2B5EF4-FFF2-40B4-BE49-F238E27FC236}">
                <a16:creationId xmlns:a16="http://schemas.microsoft.com/office/drawing/2014/main" id="{CF0AD6EC-8402-DE04-4793-24948B28CBA9}"/>
              </a:ext>
            </a:extLst>
          </p:cNvPr>
          <p:cNvSpPr txBox="1"/>
          <p:nvPr/>
        </p:nvSpPr>
        <p:spPr>
          <a:xfrm>
            <a:off x="5399273" y="4230307"/>
            <a:ext cx="2786082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稳定性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：稳定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61" name="TextBox 7">
            <a:extLst>
              <a:ext uri="{FF2B5EF4-FFF2-40B4-BE49-F238E27FC236}">
                <a16:creationId xmlns:a16="http://schemas.microsoft.com/office/drawing/2014/main" id="{27893339-B63F-EFA0-2F3D-3D29E43A0B56}"/>
              </a:ext>
            </a:extLst>
          </p:cNvPr>
          <p:cNvSpPr txBox="1"/>
          <p:nvPr/>
        </p:nvSpPr>
        <p:spPr>
          <a:xfrm>
            <a:off x="5399273" y="4869160"/>
            <a:ext cx="2786082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空间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</p:txBody>
      </p:sp>
      <p:sp>
        <p:nvSpPr>
          <p:cNvPr id="63" name="TextBox 6">
            <a:extLst>
              <a:ext uri="{FF2B5EF4-FFF2-40B4-BE49-F238E27FC236}">
                <a16:creationId xmlns:a16="http://schemas.microsoft.com/office/drawing/2014/main" id="{B5432913-A59B-B191-4C48-C913B7FEF1C9}"/>
              </a:ext>
            </a:extLst>
          </p:cNvPr>
          <p:cNvSpPr txBox="1"/>
          <p:nvPr/>
        </p:nvSpPr>
        <p:spPr>
          <a:xfrm>
            <a:off x="5399273" y="3671412"/>
            <a:ext cx="4786346" cy="37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性能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：最好、最坏、平均：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log</a:t>
            </a:r>
            <a:r>
              <a:rPr lang="en-US" altLang="zh-CN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F9A193C-559E-4D58-EB65-8812E4D656BB}"/>
              </a:ext>
            </a:extLst>
          </p:cNvPr>
          <p:cNvGrpSpPr/>
          <p:nvPr/>
        </p:nvGrpSpPr>
        <p:grpSpPr>
          <a:xfrm>
            <a:off x="1497940" y="3007970"/>
            <a:ext cx="3733964" cy="2221230"/>
            <a:chOff x="2571736" y="3047997"/>
            <a:chExt cx="4643470" cy="276227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E9D7EBB-EF54-3E02-E021-967CB5E74126}"/>
                </a:ext>
              </a:extLst>
            </p:cNvPr>
            <p:cNvSpPr/>
            <p:nvPr/>
          </p:nvSpPr>
          <p:spPr>
            <a:xfrm>
              <a:off x="2571736" y="3047997"/>
              <a:ext cx="428628" cy="3810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stealth" w="med" len="lg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E5BCCDB-7AF0-1A55-171C-A4B5650EDF8A}"/>
                </a:ext>
              </a:extLst>
            </p:cNvPr>
            <p:cNvSpPr/>
            <p:nvPr/>
          </p:nvSpPr>
          <p:spPr>
            <a:xfrm>
              <a:off x="3143240" y="3047997"/>
              <a:ext cx="428628" cy="381003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A9F0474-5F54-7E26-8DD7-5BE635D2FFC0}"/>
                </a:ext>
              </a:extLst>
            </p:cNvPr>
            <p:cNvSpPr/>
            <p:nvPr/>
          </p:nvSpPr>
          <p:spPr>
            <a:xfrm>
              <a:off x="3786182" y="3047997"/>
              <a:ext cx="428628" cy="3810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stealth" w="med" len="lg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4CBED10-A869-DF91-14EC-19BB362008A1}"/>
                </a:ext>
              </a:extLst>
            </p:cNvPr>
            <p:cNvSpPr/>
            <p:nvPr/>
          </p:nvSpPr>
          <p:spPr>
            <a:xfrm>
              <a:off x="4357686" y="3047997"/>
              <a:ext cx="428628" cy="381003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1DE6266-D9EE-982D-7AFD-B286C4D406D7}"/>
                </a:ext>
              </a:extLst>
            </p:cNvPr>
            <p:cNvSpPr/>
            <p:nvPr/>
          </p:nvSpPr>
          <p:spPr>
            <a:xfrm>
              <a:off x="5000628" y="3047997"/>
              <a:ext cx="428628" cy="3810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stealth" w="med" len="lg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DE89257-7E4D-4969-CE5F-166389022605}"/>
                </a:ext>
              </a:extLst>
            </p:cNvPr>
            <p:cNvSpPr/>
            <p:nvPr/>
          </p:nvSpPr>
          <p:spPr>
            <a:xfrm>
              <a:off x="5572132" y="3047997"/>
              <a:ext cx="428628" cy="381003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9B34A6C-D451-7E40-E7F1-16F9668DA73B}"/>
                </a:ext>
              </a:extLst>
            </p:cNvPr>
            <p:cNvSpPr/>
            <p:nvPr/>
          </p:nvSpPr>
          <p:spPr>
            <a:xfrm>
              <a:off x="6215074" y="3047997"/>
              <a:ext cx="428628" cy="3810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stealth" w="med" len="lg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EB0EFF9-9215-0BCF-4BF3-225D8561A0AE}"/>
                </a:ext>
              </a:extLst>
            </p:cNvPr>
            <p:cNvSpPr/>
            <p:nvPr/>
          </p:nvSpPr>
          <p:spPr>
            <a:xfrm>
              <a:off x="6786578" y="3047997"/>
              <a:ext cx="428628" cy="381003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2832EA3C-7BB4-D907-A09F-96ACFC1F1085}"/>
                </a:ext>
              </a:extLst>
            </p:cNvPr>
            <p:cNvGrpSpPr/>
            <p:nvPr/>
          </p:nvGrpSpPr>
          <p:grpSpPr>
            <a:xfrm>
              <a:off x="2571736" y="3429000"/>
              <a:ext cx="1000132" cy="857256"/>
              <a:chOff x="2571736" y="2571750"/>
              <a:chExt cx="1000132" cy="642942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89078CE-24A9-1FFE-C376-50AC6FF56501}"/>
                  </a:ext>
                </a:extLst>
              </p:cNvPr>
              <p:cNvSpPr/>
              <p:nvPr/>
            </p:nvSpPr>
            <p:spPr>
              <a:xfrm>
                <a:off x="2571736" y="2928940"/>
                <a:ext cx="1000132" cy="28575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tailEnd type="stealth" w="med" len="lg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7C27B7FE-08E5-E5F3-5353-8DA2B7807F13}"/>
                  </a:ext>
                </a:extLst>
              </p:cNvPr>
              <p:cNvCxnSpPr>
                <a:stCxn id="64" idx="2"/>
                <a:endCxn id="73" idx="0"/>
              </p:cNvCxnSpPr>
              <p:nvPr/>
            </p:nvCxnSpPr>
            <p:spPr>
              <a:xfrm rot="16200000" flipH="1">
                <a:off x="2750331" y="2607469"/>
                <a:ext cx="357190" cy="285752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52E30E5F-9C57-F8FA-F2C5-1F4873EFD1F2}"/>
                  </a:ext>
                </a:extLst>
              </p:cNvPr>
              <p:cNvCxnSpPr>
                <a:stCxn id="65" idx="2"/>
                <a:endCxn id="73" idx="0"/>
              </p:cNvCxnSpPr>
              <p:nvPr/>
            </p:nvCxnSpPr>
            <p:spPr>
              <a:xfrm rot="5400000">
                <a:off x="3036083" y="2607469"/>
                <a:ext cx="357190" cy="285752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EAB7F91B-11A2-D937-F15E-04A38458F0C2}"/>
                </a:ext>
              </a:extLst>
            </p:cNvPr>
            <p:cNvGrpSpPr/>
            <p:nvPr/>
          </p:nvGrpSpPr>
          <p:grpSpPr>
            <a:xfrm>
              <a:off x="3786182" y="3462869"/>
              <a:ext cx="1000132" cy="821585"/>
              <a:chOff x="3786182" y="2597151"/>
              <a:chExt cx="1000132" cy="616189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D0EABEB5-BA00-EA40-C4A6-9776E34DE6EA}"/>
                  </a:ext>
                </a:extLst>
              </p:cNvPr>
              <p:cNvSpPr/>
              <p:nvPr/>
            </p:nvSpPr>
            <p:spPr>
              <a:xfrm>
                <a:off x="3786182" y="2928940"/>
                <a:ext cx="1000132" cy="284400"/>
              </a:xfrm>
              <a:prstGeom prst="rect">
                <a:avLst/>
              </a:prstGeom>
              <a:solidFill>
                <a:srgbClr val="F29803">
                  <a:alpha val="14902"/>
                </a:srgbClr>
              </a:solidFill>
              <a:ln>
                <a:solidFill>
                  <a:srgbClr val="F29803"/>
                </a:solidFill>
                <a:tailEnd type="stealth" w="med" len="lg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65FF7515-253B-0E12-3DC6-A3B002D90D63}"/>
                  </a:ext>
                </a:extLst>
              </p:cNvPr>
              <p:cNvCxnSpPr/>
              <p:nvPr/>
            </p:nvCxnSpPr>
            <p:spPr>
              <a:xfrm rot="16200000" flipH="1">
                <a:off x="3964777" y="2632870"/>
                <a:ext cx="357190" cy="285752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815330D3-AFBC-5E02-5D20-60AF7696A667}"/>
                  </a:ext>
                </a:extLst>
              </p:cNvPr>
              <p:cNvCxnSpPr/>
              <p:nvPr/>
            </p:nvCxnSpPr>
            <p:spPr>
              <a:xfrm rot="5400000">
                <a:off x="4250529" y="2632870"/>
                <a:ext cx="357190" cy="285752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3C099E09-5F16-17DF-23EC-17A2FAD189F2}"/>
                </a:ext>
              </a:extLst>
            </p:cNvPr>
            <p:cNvGrpSpPr/>
            <p:nvPr/>
          </p:nvGrpSpPr>
          <p:grpSpPr>
            <a:xfrm>
              <a:off x="5000628" y="3429001"/>
              <a:ext cx="1000132" cy="857256"/>
              <a:chOff x="5000628" y="2571751"/>
              <a:chExt cx="1000132" cy="642942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ED81CBEE-82FA-4AF2-BB70-AD07F90892D5}"/>
                  </a:ext>
                </a:extLst>
              </p:cNvPr>
              <p:cNvSpPr/>
              <p:nvPr/>
            </p:nvSpPr>
            <p:spPr>
              <a:xfrm>
                <a:off x="5000628" y="2928941"/>
                <a:ext cx="1000132" cy="28575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tailEnd type="stealth" w="med" len="lg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2" name="直接箭头连接符 81">
                <a:extLst>
                  <a:ext uri="{FF2B5EF4-FFF2-40B4-BE49-F238E27FC236}">
                    <a16:creationId xmlns:a16="http://schemas.microsoft.com/office/drawing/2014/main" id="{8829D085-21AB-02A9-B30D-7830E19175C6}"/>
                  </a:ext>
                </a:extLst>
              </p:cNvPr>
              <p:cNvCxnSpPr>
                <a:endCxn id="81" idx="0"/>
              </p:cNvCxnSpPr>
              <p:nvPr/>
            </p:nvCxnSpPr>
            <p:spPr>
              <a:xfrm rot="16200000" flipH="1">
                <a:off x="5179223" y="2607470"/>
                <a:ext cx="357190" cy="285752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9272BE20-3D4D-2F7C-9FC2-84DA3C490301}"/>
                  </a:ext>
                </a:extLst>
              </p:cNvPr>
              <p:cNvCxnSpPr>
                <a:endCxn id="81" idx="0"/>
              </p:cNvCxnSpPr>
              <p:nvPr/>
            </p:nvCxnSpPr>
            <p:spPr>
              <a:xfrm rot="5400000">
                <a:off x="5464975" y="2607470"/>
                <a:ext cx="357190" cy="285752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765AAC47-1B83-11D2-7240-3BC068AF6FF9}"/>
                </a:ext>
              </a:extLst>
            </p:cNvPr>
            <p:cNvGrpSpPr/>
            <p:nvPr/>
          </p:nvGrpSpPr>
          <p:grpSpPr>
            <a:xfrm>
              <a:off x="6215074" y="3462870"/>
              <a:ext cx="1000132" cy="821585"/>
              <a:chOff x="6215074" y="2597152"/>
              <a:chExt cx="1000132" cy="616189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4421EA6-802E-5C71-0747-9C74B862E8E7}"/>
                  </a:ext>
                </a:extLst>
              </p:cNvPr>
              <p:cNvSpPr/>
              <p:nvPr/>
            </p:nvSpPr>
            <p:spPr>
              <a:xfrm>
                <a:off x="6215074" y="2928941"/>
                <a:ext cx="1000132" cy="284400"/>
              </a:xfrm>
              <a:prstGeom prst="rect">
                <a:avLst/>
              </a:prstGeom>
              <a:solidFill>
                <a:srgbClr val="F29803">
                  <a:alpha val="14902"/>
                </a:srgbClr>
              </a:solidFill>
              <a:ln>
                <a:solidFill>
                  <a:srgbClr val="F29803"/>
                </a:solidFill>
                <a:tailEnd type="stealth" w="med" len="lg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113992B6-83A6-4BE5-25D8-656D0E4A1227}"/>
                  </a:ext>
                </a:extLst>
              </p:cNvPr>
              <p:cNvCxnSpPr/>
              <p:nvPr/>
            </p:nvCxnSpPr>
            <p:spPr>
              <a:xfrm rot="16200000" flipH="1">
                <a:off x="6393669" y="2632871"/>
                <a:ext cx="357190" cy="285752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175AE147-8A54-0B0B-DAE3-3D17A717EA0F}"/>
                  </a:ext>
                </a:extLst>
              </p:cNvPr>
              <p:cNvCxnSpPr/>
              <p:nvPr/>
            </p:nvCxnSpPr>
            <p:spPr>
              <a:xfrm rot="5400000">
                <a:off x="6679421" y="2632871"/>
                <a:ext cx="357190" cy="285752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9A9AE56-D75E-FCAB-1642-CBE8822454B1}"/>
                </a:ext>
              </a:extLst>
            </p:cNvPr>
            <p:cNvGrpSpPr/>
            <p:nvPr/>
          </p:nvGrpSpPr>
          <p:grpSpPr>
            <a:xfrm>
              <a:off x="2571736" y="4284455"/>
              <a:ext cx="2214578" cy="763807"/>
              <a:chOff x="2571736" y="3213341"/>
              <a:chExt cx="2214578" cy="572855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A772E5B-DDE1-EAAA-2F7E-C17915F05068}"/>
                  </a:ext>
                </a:extLst>
              </p:cNvPr>
              <p:cNvSpPr/>
              <p:nvPr/>
            </p:nvSpPr>
            <p:spPr>
              <a:xfrm>
                <a:off x="2571736" y="3500444"/>
                <a:ext cx="2214578" cy="28575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tailEnd type="stealth" w="med" len="lg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7B72DD3D-24D1-A901-B9D0-278C30530A13}"/>
                  </a:ext>
                </a:extLst>
              </p:cNvPr>
              <p:cNvCxnSpPr>
                <a:stCxn id="73" idx="2"/>
                <a:endCxn id="89" idx="0"/>
              </p:cNvCxnSpPr>
              <p:nvPr/>
            </p:nvCxnSpPr>
            <p:spPr>
              <a:xfrm rot="16200000" flipH="1">
                <a:off x="3232537" y="3053956"/>
                <a:ext cx="285752" cy="607223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447021A4-E8F4-EFDB-E7EC-88A6262AC618}"/>
                  </a:ext>
                </a:extLst>
              </p:cNvPr>
              <p:cNvCxnSpPr>
                <a:stCxn id="77" idx="2"/>
                <a:endCxn id="89" idx="0"/>
              </p:cNvCxnSpPr>
              <p:nvPr/>
            </p:nvCxnSpPr>
            <p:spPr>
              <a:xfrm rot="5400000">
                <a:off x="3839085" y="3053281"/>
                <a:ext cx="287104" cy="607223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D537A9BE-393B-27CA-35FE-77C4D3971921}"/>
                </a:ext>
              </a:extLst>
            </p:cNvPr>
            <p:cNvGrpSpPr/>
            <p:nvPr/>
          </p:nvGrpSpPr>
          <p:grpSpPr>
            <a:xfrm>
              <a:off x="5072066" y="4303191"/>
              <a:ext cx="2143140" cy="745071"/>
              <a:chOff x="5072066" y="3227393"/>
              <a:chExt cx="2143140" cy="558803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612F2CBD-590C-0D28-CB32-2767B705EE3D}"/>
                  </a:ext>
                </a:extLst>
              </p:cNvPr>
              <p:cNvSpPr/>
              <p:nvPr/>
            </p:nvSpPr>
            <p:spPr>
              <a:xfrm>
                <a:off x="5072066" y="3500444"/>
                <a:ext cx="2143140" cy="285752"/>
              </a:xfrm>
              <a:prstGeom prst="rect">
                <a:avLst/>
              </a:prstGeom>
              <a:solidFill>
                <a:srgbClr val="F29803">
                  <a:alpha val="14902"/>
                </a:srgbClr>
              </a:solidFill>
              <a:ln>
                <a:solidFill>
                  <a:srgbClr val="F29803"/>
                </a:solidFill>
                <a:tailEnd type="stealth" w="med" len="lg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3E8ADC09-86C4-8E26-3816-83358FF2D8DE}"/>
                  </a:ext>
                </a:extLst>
              </p:cNvPr>
              <p:cNvCxnSpPr/>
              <p:nvPr/>
            </p:nvCxnSpPr>
            <p:spPr>
              <a:xfrm rot="16200000" flipH="1">
                <a:off x="5732868" y="3068008"/>
                <a:ext cx="285752" cy="607223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直接箭头连接符 94">
                <a:extLst>
                  <a:ext uri="{FF2B5EF4-FFF2-40B4-BE49-F238E27FC236}">
                    <a16:creationId xmlns:a16="http://schemas.microsoft.com/office/drawing/2014/main" id="{875D5298-7FC5-C58A-7BAE-6A27780A4909}"/>
                  </a:ext>
                </a:extLst>
              </p:cNvPr>
              <p:cNvCxnSpPr/>
              <p:nvPr/>
            </p:nvCxnSpPr>
            <p:spPr>
              <a:xfrm rot="5400000">
                <a:off x="6339416" y="3067333"/>
                <a:ext cx="287104" cy="607223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DCCEBBE0-9A6E-AB41-33AC-3D22EAE176D5}"/>
                </a:ext>
              </a:extLst>
            </p:cNvPr>
            <p:cNvGrpSpPr/>
            <p:nvPr/>
          </p:nvGrpSpPr>
          <p:grpSpPr>
            <a:xfrm>
              <a:off x="2571736" y="5048262"/>
              <a:ext cx="4643470" cy="762005"/>
              <a:chOff x="2571736" y="3786196"/>
              <a:chExt cx="4643470" cy="571504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C530AE29-897D-4883-6211-E33BCEE31DE8}"/>
                  </a:ext>
                </a:extLst>
              </p:cNvPr>
              <p:cNvSpPr/>
              <p:nvPr/>
            </p:nvSpPr>
            <p:spPr>
              <a:xfrm>
                <a:off x="2571736" y="4071948"/>
                <a:ext cx="4643470" cy="285752"/>
              </a:xfrm>
              <a:prstGeom prst="rect">
                <a:avLst/>
              </a:prstGeom>
              <a:solidFill>
                <a:srgbClr val="F29803"/>
              </a:solidFill>
              <a:ln>
                <a:solidFill>
                  <a:schemeClr val="bg1"/>
                </a:solidFill>
                <a:tailEnd type="stealth" w="med" len="lg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3EF70FB8-C6FC-EDC3-B36A-F1577D75A0E1}"/>
                  </a:ext>
                </a:extLst>
              </p:cNvPr>
              <p:cNvCxnSpPr>
                <a:stCxn id="89" idx="2"/>
                <a:endCxn id="97" idx="0"/>
              </p:cNvCxnSpPr>
              <p:nvPr/>
            </p:nvCxnSpPr>
            <p:spPr>
              <a:xfrm rot="16200000" flipH="1">
                <a:off x="4143372" y="3321849"/>
                <a:ext cx="285752" cy="1214446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8145F163-FD3D-3952-7C62-D681F2A14679}"/>
                  </a:ext>
                </a:extLst>
              </p:cNvPr>
              <p:cNvCxnSpPr>
                <a:stCxn id="93" idx="2"/>
                <a:endCxn id="97" idx="0"/>
              </p:cNvCxnSpPr>
              <p:nvPr/>
            </p:nvCxnSpPr>
            <p:spPr>
              <a:xfrm rot="5400000">
                <a:off x="5375678" y="3303990"/>
                <a:ext cx="285752" cy="1250165"/>
              </a:xfrm>
              <a:prstGeom prst="straightConnector1">
                <a:avLst/>
              </a:prstGeom>
              <a:ln>
                <a:solidFill>
                  <a:srgbClr val="F29803"/>
                </a:solidFill>
                <a:tailEnd type="arrow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CF26B084-11F4-9558-1BD2-B4576F8DC9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9"/>
          <a:stretch/>
        </p:blipFill>
        <p:spPr>
          <a:xfrm>
            <a:off x="9677848" y="2389214"/>
            <a:ext cx="2925756" cy="3607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" grpId="0"/>
      <p:bldP spid="58" grpId="0"/>
      <p:bldP spid="59" grpId="0"/>
      <p:bldP spid="60" grpId="0"/>
      <p:bldP spid="61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07768" y="1412776"/>
            <a:ext cx="7056784" cy="121174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两个各含有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个元素的有序序列归并成一个有序序列时，关键字比较次数为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～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，也就是说关键字比较次数与初始序列有关。</a:t>
            </a:r>
            <a:r>
              <a:rPr lang="zh-CN" altLang="en-US" sz="1800" b="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为什么通常说二路归并排序与初始序列无关呢？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1865" y="3101329"/>
            <a:ext cx="62687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二路归并排序中使用了辅助空间</a:t>
            </a:r>
            <a:r>
              <a:rPr 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R1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：</a:t>
            </a:r>
            <a:endParaRPr lang="en-US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       R 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Wingdings"/>
              </a:rPr>
              <a:t> R1     </a:t>
            </a:r>
            <a:r>
              <a:rPr lang="en-US" altLang="zh-CN" sz="1600" b="0" dirty="0" err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Wingdings"/>
              </a:rPr>
              <a:t>R1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Wingdings"/>
              </a:rPr>
              <a:t>  R </a:t>
            </a: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每趟移动元素的次数</a:t>
            </a:r>
            <a:r>
              <a:rPr 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en-US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，总的移动次数总是</a:t>
            </a:r>
            <a:r>
              <a:rPr 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O(</a:t>
            </a:r>
            <a:r>
              <a:rPr lang="en-US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log</a:t>
            </a:r>
            <a:r>
              <a:rPr lang="en-US" sz="16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en-US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)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  <a:sym typeface="Wingdings"/>
              </a:rPr>
              <a:t> </a:t>
            </a:r>
            <a:endParaRPr lang="zh-CN" altLang="en-US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93729" y="4474040"/>
            <a:ext cx="6246933" cy="1340646"/>
            <a:chOff x="1093402" y="2958344"/>
            <a:chExt cx="6246933" cy="1005485"/>
          </a:xfrm>
        </p:grpSpPr>
        <p:sp>
          <p:nvSpPr>
            <p:cNvPr id="8" name="TextBox 7"/>
            <p:cNvSpPr txBox="1"/>
            <p:nvPr/>
          </p:nvSpPr>
          <p:spPr>
            <a:xfrm>
              <a:off x="1093402" y="3349334"/>
              <a:ext cx="6246933" cy="614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600" b="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尽管待排序的初始序列对关键字的比较有一定的影响，但不改变算法的总体时间性能，所以通常说二路归并排序与初始序列无关。</a:t>
              </a:r>
            </a:p>
          </p:txBody>
        </p:sp>
        <p:sp>
          <p:nvSpPr>
            <p:cNvPr id="10" name="下箭头 9"/>
            <p:cNvSpPr/>
            <p:nvPr/>
          </p:nvSpPr>
          <p:spPr>
            <a:xfrm>
              <a:off x="3500430" y="2958344"/>
              <a:ext cx="285752" cy="428628"/>
            </a:xfrm>
            <a:prstGeom prst="downArrow">
              <a:avLst/>
            </a:prstGeom>
            <a:solidFill>
              <a:srgbClr val="F29803"/>
            </a:solidFill>
            <a:ln>
              <a:noFill/>
              <a:tailEnd type="stealth" w="med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9B2E9AE7-8508-FEB9-7C12-65D76CEFB812}"/>
              </a:ext>
            </a:extLst>
          </p:cNvPr>
          <p:cNvSpPr txBox="1"/>
          <p:nvPr/>
        </p:nvSpPr>
        <p:spPr>
          <a:xfrm>
            <a:off x="1055440" y="116633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404D1DF-B99D-5DA9-04D3-4BFCF3873E39}"/>
              </a:ext>
            </a:extLst>
          </p:cNvPr>
          <p:cNvGrpSpPr/>
          <p:nvPr/>
        </p:nvGrpSpPr>
        <p:grpSpPr>
          <a:xfrm>
            <a:off x="4199868" y="3101329"/>
            <a:ext cx="655432" cy="529051"/>
            <a:chOff x="1774825" y="5489593"/>
            <a:chExt cx="722313" cy="533493"/>
          </a:xfrm>
        </p:grpSpPr>
        <p:sp>
          <p:nvSpPr>
            <p:cNvPr id="28" name="Text Box 13">
              <a:extLst>
                <a:ext uri="{FF2B5EF4-FFF2-40B4-BE49-F238E27FC236}">
                  <a16:creationId xmlns:a16="http://schemas.microsoft.com/office/drawing/2014/main" id="{3B88FB4A-DA59-3921-C043-6124F12D1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id="{41871CFD-AA4D-F6E8-0A10-1DDCF07B3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825" y="5518173"/>
              <a:ext cx="544513" cy="504913"/>
            </a:xfrm>
            <a:prstGeom prst="roundRect">
              <a:avLst>
                <a:gd name="adj" fmla="val 8380"/>
              </a:avLst>
            </a:prstGeom>
            <a:solidFill>
              <a:srgbClr val="F29803"/>
            </a:solidFill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解</a:t>
              </a:r>
              <a:endParaRPr lang="ru-RU" altLang="zh-CN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ABDE419B-5389-D4CB-126B-CB644E23E154}"/>
              </a:ext>
            </a:extLst>
          </p:cNvPr>
          <p:cNvSpPr/>
          <p:nvPr/>
        </p:nvSpPr>
        <p:spPr>
          <a:xfrm>
            <a:off x="4007768" y="2965947"/>
            <a:ext cx="7056784" cy="309634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405306-F182-9BAD-D5D9-F55D61D2D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525"/>
          <a:stretch/>
        </p:blipFill>
        <p:spPr>
          <a:xfrm>
            <a:off x="58148" y="1412776"/>
            <a:ext cx="3764566" cy="4797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25F11E1E-8A5D-BBDB-4D8E-B56D7268DD24}"/>
              </a:ext>
            </a:extLst>
          </p:cNvPr>
          <p:cNvGrpSpPr/>
          <p:nvPr/>
        </p:nvGrpSpPr>
        <p:grpSpPr>
          <a:xfrm>
            <a:off x="2063551" y="1667660"/>
            <a:ext cx="6624737" cy="5001700"/>
            <a:chOff x="1214414" y="3789040"/>
            <a:chExt cx="4554401" cy="1728192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45016958-41BB-5F1E-183C-94AE1AEA7BCB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A97F2B13-BB01-3CF7-7802-113C91199790}"/>
                </a:ext>
              </a:extLst>
            </p:cNvPr>
            <p:cNvSpPr/>
            <p:nvPr/>
          </p:nvSpPr>
          <p:spPr>
            <a:xfrm>
              <a:off x="1303716" y="3842047"/>
              <a:ext cx="4375797" cy="1596631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31776" y="1765058"/>
            <a:ext cx="1714512" cy="46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思路：</a:t>
            </a:r>
            <a:endParaRPr lang="en-US" altLang="zh-CN" sz="18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8169" y="2159151"/>
            <a:ext cx="5643602" cy="436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将关键字分离出</a:t>
            </a: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位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，对每一位进行排序（共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位）</a:t>
            </a:r>
          </a:p>
        </p:txBody>
      </p:sp>
      <p:sp>
        <p:nvSpPr>
          <p:cNvPr id="47" name="下箭头 46"/>
          <p:cNvSpPr/>
          <p:nvPr/>
        </p:nvSpPr>
        <p:spPr>
          <a:xfrm>
            <a:off x="4752448" y="2639437"/>
            <a:ext cx="214314" cy="476253"/>
          </a:xfrm>
          <a:prstGeom prst="downArrow">
            <a:avLst/>
          </a:prstGeom>
          <a:solidFill>
            <a:srgbClr val="F29803"/>
          </a:solidFill>
          <a:ln>
            <a:noFill/>
            <a:tailEnd type="stealth" w="med" len="lg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42740" y="3071485"/>
            <a:ext cx="1857388" cy="419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多关键字排序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61784" y="3386830"/>
            <a:ext cx="3429024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所有位的取值 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基数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r</a:t>
            </a:r>
            <a:endParaRPr lang="zh-CN" altLang="en-US" sz="1800" i="1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61784" y="4221088"/>
            <a:ext cx="571504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数据特性 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按最高位优先，按最低位优先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61784" y="3803959"/>
            <a:ext cx="6286544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每一位进行排序：分配、收集（不需要关键字比较）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9F4E03-FD0F-FD1C-3C99-C620695E5E1B}"/>
              </a:ext>
            </a:extLst>
          </p:cNvPr>
          <p:cNvSpPr txBox="1"/>
          <p:nvPr/>
        </p:nvSpPr>
        <p:spPr>
          <a:xfrm>
            <a:off x="1127448" y="105407"/>
            <a:ext cx="194796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5</a:t>
            </a:r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、基数排序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BF84D6D-0741-E80F-2A83-6B674DF1BFDE}"/>
              </a:ext>
            </a:extLst>
          </p:cNvPr>
          <p:cNvGrpSpPr/>
          <p:nvPr/>
        </p:nvGrpSpPr>
        <p:grpSpPr>
          <a:xfrm>
            <a:off x="2423592" y="1042373"/>
            <a:ext cx="1785364" cy="517276"/>
            <a:chOff x="1396241" y="2304668"/>
            <a:chExt cx="1784996" cy="48000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FA73D62-4584-82FB-9CEA-7FA58DFF8B42}"/>
                </a:ext>
              </a:extLst>
            </p:cNvPr>
            <p:cNvSpPr/>
            <p:nvPr/>
          </p:nvSpPr>
          <p:spPr>
            <a:xfrm>
              <a:off x="1396241" y="2304668"/>
              <a:ext cx="1784996" cy="480002"/>
            </a:xfrm>
            <a:prstGeom prst="roundRect">
              <a:avLst/>
            </a:prstGeom>
            <a:solidFill>
              <a:srgbClr val="F29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29AFF16-BC34-E6CC-3694-236DF88E3903}"/>
                </a:ext>
              </a:extLst>
            </p:cNvPr>
            <p:cNvSpPr txBox="1"/>
            <p:nvPr/>
          </p:nvSpPr>
          <p:spPr>
            <a:xfrm>
              <a:off x="1433296" y="2399255"/>
              <a:ext cx="1728588" cy="353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基数排序</a:t>
              </a:r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EE1F8393-3380-6CC6-011D-A8711AE4368A}"/>
              </a:ext>
            </a:extLst>
          </p:cNvPr>
          <p:cNvSpPr txBox="1"/>
          <p:nvPr/>
        </p:nvSpPr>
        <p:spPr>
          <a:xfrm>
            <a:off x="2761785" y="4692312"/>
            <a:ext cx="373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趟数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：共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趟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CB145B6F-281F-3B9F-8499-15D0EA16655D}"/>
              </a:ext>
            </a:extLst>
          </p:cNvPr>
          <p:cNvSpPr txBox="1"/>
          <p:nvPr/>
        </p:nvSpPr>
        <p:spPr>
          <a:xfrm>
            <a:off x="2761785" y="5575415"/>
            <a:ext cx="231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稳定性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：稳定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8C97661F-5243-4486-4B40-71833CD663E0}"/>
              </a:ext>
            </a:extLst>
          </p:cNvPr>
          <p:cNvSpPr txBox="1"/>
          <p:nvPr/>
        </p:nvSpPr>
        <p:spPr>
          <a:xfrm>
            <a:off x="2761784" y="5128894"/>
            <a:ext cx="4632176" cy="37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性能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：最好、最坏、平均：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</a:t>
            </a:r>
            <a:r>
              <a:rPr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</a:t>
            </a:r>
            <a:r>
              <a:rPr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))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6B768A78-B6F0-6885-AF2C-35C9B843F1C4}"/>
              </a:ext>
            </a:extLst>
          </p:cNvPr>
          <p:cNvSpPr txBox="1"/>
          <p:nvPr/>
        </p:nvSpPr>
        <p:spPr>
          <a:xfrm>
            <a:off x="2761785" y="6011996"/>
            <a:ext cx="231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空间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E8EC582-1087-23AE-27FC-C89C6D432B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9"/>
          <a:stretch/>
        </p:blipFill>
        <p:spPr>
          <a:xfrm>
            <a:off x="8541211" y="1556792"/>
            <a:ext cx="4065724" cy="5013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6" grpId="0"/>
      <p:bldP spid="47" grpId="0" animBg="1"/>
      <p:bldP spid="48" grpId="0"/>
      <p:bldP spid="49" grpId="0"/>
      <p:bldP spid="50" grpId="0"/>
      <p:bldP spid="51" grpId="0"/>
      <p:bldP spid="15" grpId="0"/>
      <p:bldP spid="20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326325-0E4C-BFEE-9D53-09DA90EE27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50" b="12917"/>
          <a:stretch/>
        </p:blipFill>
        <p:spPr>
          <a:xfrm>
            <a:off x="623392" y="1563151"/>
            <a:ext cx="7638642" cy="54793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2A07B2-7043-8AD3-4ECB-E40B6E7CEDCC}"/>
              </a:ext>
            </a:extLst>
          </p:cNvPr>
          <p:cNvSpPr txBox="1"/>
          <p:nvPr/>
        </p:nvSpPr>
        <p:spPr>
          <a:xfrm>
            <a:off x="1199456" y="144249"/>
            <a:ext cx="2012090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第</a:t>
            </a:r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10</a:t>
            </a:r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章</a:t>
            </a:r>
            <a:r>
              <a:rPr lang="en-US" altLang="zh-CN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-</a:t>
            </a:r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小结 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DBB46876-7F51-F086-1A44-0A0498DC5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885870"/>
            <a:ext cx="20651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、插入排序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6B33363-5006-2BC2-14CC-7661B17FC5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99568" y="1916112"/>
            <a:ext cx="3025775" cy="3025775"/>
            <a:chOff x="3152" y="1298"/>
            <a:chExt cx="1906" cy="1906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B8B27EEA-CD4D-F467-FDFD-6FA846E92AC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52" y="1298"/>
              <a:ext cx="1906" cy="1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BA1DAF9-228D-410F-4783-86D9DF965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1300"/>
              <a:ext cx="1904" cy="1904"/>
            </a:xfrm>
            <a:custGeom>
              <a:avLst/>
              <a:gdLst>
                <a:gd name="T0" fmla="*/ 213 w 800"/>
                <a:gd name="T1" fmla="*/ 0 h 800"/>
                <a:gd name="T2" fmla="*/ 587 w 800"/>
                <a:gd name="T3" fmla="*/ 0 h 800"/>
                <a:gd name="T4" fmla="*/ 800 w 800"/>
                <a:gd name="T5" fmla="*/ 213 h 800"/>
                <a:gd name="T6" fmla="*/ 800 w 800"/>
                <a:gd name="T7" fmla="*/ 587 h 800"/>
                <a:gd name="T8" fmla="*/ 587 w 800"/>
                <a:gd name="T9" fmla="*/ 800 h 800"/>
                <a:gd name="T10" fmla="*/ 213 w 800"/>
                <a:gd name="T11" fmla="*/ 800 h 800"/>
                <a:gd name="T12" fmla="*/ 0 w 800"/>
                <a:gd name="T13" fmla="*/ 587 h 800"/>
                <a:gd name="T14" fmla="*/ 0 w 800"/>
                <a:gd name="T15" fmla="*/ 213 h 800"/>
                <a:gd name="T16" fmla="*/ 213 w 800"/>
                <a:gd name="T1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0" h="800">
                  <a:moveTo>
                    <a:pt x="213" y="0"/>
                  </a:moveTo>
                  <a:cubicBezTo>
                    <a:pt x="587" y="0"/>
                    <a:pt x="587" y="0"/>
                    <a:pt x="587" y="0"/>
                  </a:cubicBezTo>
                  <a:cubicBezTo>
                    <a:pt x="729" y="0"/>
                    <a:pt x="800" y="71"/>
                    <a:pt x="800" y="213"/>
                  </a:cubicBezTo>
                  <a:cubicBezTo>
                    <a:pt x="800" y="587"/>
                    <a:pt x="800" y="587"/>
                    <a:pt x="800" y="587"/>
                  </a:cubicBezTo>
                  <a:cubicBezTo>
                    <a:pt x="800" y="729"/>
                    <a:pt x="729" y="800"/>
                    <a:pt x="587" y="800"/>
                  </a:cubicBezTo>
                  <a:cubicBezTo>
                    <a:pt x="213" y="800"/>
                    <a:pt x="213" y="800"/>
                    <a:pt x="213" y="800"/>
                  </a:cubicBezTo>
                  <a:cubicBezTo>
                    <a:pt x="71" y="800"/>
                    <a:pt x="0" y="729"/>
                    <a:pt x="0" y="587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71"/>
                    <a:pt x="71" y="0"/>
                    <a:pt x="213" y="0"/>
                  </a:cubicBezTo>
                  <a:close/>
                </a:path>
              </a:pathLst>
            </a:custGeom>
            <a:solidFill>
              <a:srgbClr val="F298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D3FC2B1-0DB4-E5E7-99AA-FF697279D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8" y="1745"/>
              <a:ext cx="983" cy="1014"/>
            </a:xfrm>
            <a:custGeom>
              <a:avLst/>
              <a:gdLst>
                <a:gd name="T0" fmla="*/ 262 w 413"/>
                <a:gd name="T1" fmla="*/ 426 h 426"/>
                <a:gd name="T2" fmla="*/ 316 w 413"/>
                <a:gd name="T3" fmla="*/ 400 h 426"/>
                <a:gd name="T4" fmla="*/ 347 w 413"/>
                <a:gd name="T5" fmla="*/ 347 h 426"/>
                <a:gd name="T6" fmla="*/ 347 w 413"/>
                <a:gd name="T7" fmla="*/ 413 h 426"/>
                <a:gd name="T8" fmla="*/ 333 w 413"/>
                <a:gd name="T9" fmla="*/ 426 h 426"/>
                <a:gd name="T10" fmla="*/ 262 w 413"/>
                <a:gd name="T11" fmla="*/ 426 h 426"/>
                <a:gd name="T12" fmla="*/ 229 w 413"/>
                <a:gd name="T13" fmla="*/ 426 h 426"/>
                <a:gd name="T14" fmla="*/ 13 w 413"/>
                <a:gd name="T15" fmla="*/ 426 h 426"/>
                <a:gd name="T16" fmla="*/ 0 w 413"/>
                <a:gd name="T17" fmla="*/ 413 h 426"/>
                <a:gd name="T18" fmla="*/ 0 w 413"/>
                <a:gd name="T19" fmla="*/ 13 h 426"/>
                <a:gd name="T20" fmla="*/ 13 w 413"/>
                <a:gd name="T21" fmla="*/ 0 h 426"/>
                <a:gd name="T22" fmla="*/ 13 w 413"/>
                <a:gd name="T23" fmla="*/ 0 h 426"/>
                <a:gd name="T24" fmla="*/ 333 w 413"/>
                <a:gd name="T25" fmla="*/ 0 h 426"/>
                <a:gd name="T26" fmla="*/ 347 w 413"/>
                <a:gd name="T27" fmla="*/ 13 h 426"/>
                <a:gd name="T28" fmla="*/ 347 w 413"/>
                <a:gd name="T29" fmla="*/ 134 h 426"/>
                <a:gd name="T30" fmla="*/ 344 w 413"/>
                <a:gd name="T31" fmla="*/ 138 h 426"/>
                <a:gd name="T32" fmla="*/ 224 w 413"/>
                <a:gd name="T33" fmla="*/ 346 h 426"/>
                <a:gd name="T34" fmla="*/ 229 w 413"/>
                <a:gd name="T35" fmla="*/ 426 h 426"/>
                <a:gd name="T36" fmla="*/ 93 w 413"/>
                <a:gd name="T37" fmla="*/ 253 h 426"/>
                <a:gd name="T38" fmla="*/ 107 w 413"/>
                <a:gd name="T39" fmla="*/ 266 h 426"/>
                <a:gd name="T40" fmla="*/ 160 w 413"/>
                <a:gd name="T41" fmla="*/ 266 h 426"/>
                <a:gd name="T42" fmla="*/ 173 w 413"/>
                <a:gd name="T43" fmla="*/ 253 h 426"/>
                <a:gd name="T44" fmla="*/ 160 w 413"/>
                <a:gd name="T45" fmla="*/ 240 h 426"/>
                <a:gd name="T46" fmla="*/ 107 w 413"/>
                <a:gd name="T47" fmla="*/ 240 h 426"/>
                <a:gd name="T48" fmla="*/ 93 w 413"/>
                <a:gd name="T49" fmla="*/ 253 h 426"/>
                <a:gd name="T50" fmla="*/ 93 w 413"/>
                <a:gd name="T51" fmla="*/ 186 h 426"/>
                <a:gd name="T52" fmla="*/ 107 w 413"/>
                <a:gd name="T53" fmla="*/ 200 h 426"/>
                <a:gd name="T54" fmla="*/ 240 w 413"/>
                <a:gd name="T55" fmla="*/ 200 h 426"/>
                <a:gd name="T56" fmla="*/ 253 w 413"/>
                <a:gd name="T57" fmla="*/ 186 h 426"/>
                <a:gd name="T58" fmla="*/ 240 w 413"/>
                <a:gd name="T59" fmla="*/ 173 h 426"/>
                <a:gd name="T60" fmla="*/ 107 w 413"/>
                <a:gd name="T61" fmla="*/ 173 h 426"/>
                <a:gd name="T62" fmla="*/ 93 w 413"/>
                <a:gd name="T63" fmla="*/ 186 h 426"/>
                <a:gd name="T64" fmla="*/ 93 w 413"/>
                <a:gd name="T65" fmla="*/ 120 h 426"/>
                <a:gd name="T66" fmla="*/ 107 w 413"/>
                <a:gd name="T67" fmla="*/ 133 h 426"/>
                <a:gd name="T68" fmla="*/ 240 w 413"/>
                <a:gd name="T69" fmla="*/ 133 h 426"/>
                <a:gd name="T70" fmla="*/ 253 w 413"/>
                <a:gd name="T71" fmla="*/ 120 h 426"/>
                <a:gd name="T72" fmla="*/ 240 w 413"/>
                <a:gd name="T73" fmla="*/ 106 h 426"/>
                <a:gd name="T74" fmla="*/ 107 w 413"/>
                <a:gd name="T75" fmla="*/ 106 h 426"/>
                <a:gd name="T76" fmla="*/ 93 w 413"/>
                <a:gd name="T77" fmla="*/ 120 h 426"/>
                <a:gd name="T78" fmla="*/ 244 w 413"/>
                <a:gd name="T79" fmla="*/ 359 h 426"/>
                <a:gd name="T80" fmla="*/ 290 w 413"/>
                <a:gd name="T81" fmla="*/ 385 h 426"/>
                <a:gd name="T82" fmla="*/ 247 w 413"/>
                <a:gd name="T83" fmla="*/ 407 h 426"/>
                <a:gd name="T84" fmla="*/ 244 w 413"/>
                <a:gd name="T85" fmla="*/ 359 h 426"/>
                <a:gd name="T86" fmla="*/ 257 w 413"/>
                <a:gd name="T87" fmla="*/ 336 h 426"/>
                <a:gd name="T88" fmla="*/ 337 w 413"/>
                <a:gd name="T89" fmla="*/ 197 h 426"/>
                <a:gd name="T90" fmla="*/ 383 w 413"/>
                <a:gd name="T91" fmla="*/ 224 h 426"/>
                <a:gd name="T92" fmla="*/ 303 w 413"/>
                <a:gd name="T93" fmla="*/ 362 h 426"/>
                <a:gd name="T94" fmla="*/ 257 w 413"/>
                <a:gd name="T95" fmla="*/ 336 h 426"/>
                <a:gd name="T96" fmla="*/ 350 w 413"/>
                <a:gd name="T97" fmla="*/ 174 h 426"/>
                <a:gd name="T98" fmla="*/ 364 w 413"/>
                <a:gd name="T99" fmla="*/ 151 h 426"/>
                <a:gd name="T100" fmla="*/ 382 w 413"/>
                <a:gd name="T101" fmla="*/ 146 h 426"/>
                <a:gd name="T102" fmla="*/ 405 w 413"/>
                <a:gd name="T103" fmla="*/ 159 h 426"/>
                <a:gd name="T104" fmla="*/ 410 w 413"/>
                <a:gd name="T105" fmla="*/ 178 h 426"/>
                <a:gd name="T106" fmla="*/ 396 w 413"/>
                <a:gd name="T107" fmla="*/ 201 h 426"/>
                <a:gd name="T108" fmla="*/ 350 w 413"/>
                <a:gd name="T109" fmla="*/ 17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3" h="426">
                  <a:moveTo>
                    <a:pt x="262" y="426"/>
                  </a:moveTo>
                  <a:cubicBezTo>
                    <a:pt x="316" y="400"/>
                    <a:pt x="316" y="400"/>
                    <a:pt x="316" y="400"/>
                  </a:cubicBezTo>
                  <a:cubicBezTo>
                    <a:pt x="347" y="347"/>
                    <a:pt x="347" y="347"/>
                    <a:pt x="347" y="347"/>
                  </a:cubicBezTo>
                  <a:cubicBezTo>
                    <a:pt x="347" y="413"/>
                    <a:pt x="347" y="413"/>
                    <a:pt x="347" y="413"/>
                  </a:cubicBezTo>
                  <a:cubicBezTo>
                    <a:pt x="347" y="420"/>
                    <a:pt x="341" y="426"/>
                    <a:pt x="333" y="426"/>
                  </a:cubicBezTo>
                  <a:lnTo>
                    <a:pt x="262" y="426"/>
                  </a:lnTo>
                  <a:close/>
                  <a:moveTo>
                    <a:pt x="229" y="426"/>
                  </a:moveTo>
                  <a:cubicBezTo>
                    <a:pt x="13" y="426"/>
                    <a:pt x="13" y="426"/>
                    <a:pt x="13" y="426"/>
                  </a:cubicBezTo>
                  <a:cubicBezTo>
                    <a:pt x="6" y="426"/>
                    <a:pt x="0" y="420"/>
                    <a:pt x="0" y="4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41" y="0"/>
                    <a:pt x="347" y="6"/>
                    <a:pt x="347" y="13"/>
                  </a:cubicBezTo>
                  <a:cubicBezTo>
                    <a:pt x="347" y="134"/>
                    <a:pt x="347" y="134"/>
                    <a:pt x="347" y="134"/>
                  </a:cubicBezTo>
                  <a:cubicBezTo>
                    <a:pt x="346" y="136"/>
                    <a:pt x="345" y="137"/>
                    <a:pt x="344" y="138"/>
                  </a:cubicBezTo>
                  <a:cubicBezTo>
                    <a:pt x="224" y="346"/>
                    <a:pt x="224" y="346"/>
                    <a:pt x="224" y="346"/>
                  </a:cubicBezTo>
                  <a:cubicBezTo>
                    <a:pt x="229" y="426"/>
                    <a:pt x="229" y="426"/>
                    <a:pt x="229" y="426"/>
                  </a:cubicBezTo>
                  <a:close/>
                  <a:moveTo>
                    <a:pt x="93" y="253"/>
                  </a:moveTo>
                  <a:cubicBezTo>
                    <a:pt x="93" y="260"/>
                    <a:pt x="99" y="266"/>
                    <a:pt x="107" y="266"/>
                  </a:cubicBezTo>
                  <a:cubicBezTo>
                    <a:pt x="160" y="266"/>
                    <a:pt x="160" y="266"/>
                    <a:pt x="160" y="266"/>
                  </a:cubicBezTo>
                  <a:cubicBezTo>
                    <a:pt x="167" y="266"/>
                    <a:pt x="173" y="260"/>
                    <a:pt x="173" y="253"/>
                  </a:cubicBezTo>
                  <a:cubicBezTo>
                    <a:pt x="173" y="246"/>
                    <a:pt x="167" y="240"/>
                    <a:pt x="160" y="240"/>
                  </a:cubicBezTo>
                  <a:cubicBezTo>
                    <a:pt x="107" y="240"/>
                    <a:pt x="107" y="240"/>
                    <a:pt x="107" y="240"/>
                  </a:cubicBezTo>
                  <a:cubicBezTo>
                    <a:pt x="99" y="240"/>
                    <a:pt x="93" y="246"/>
                    <a:pt x="93" y="253"/>
                  </a:cubicBezTo>
                  <a:close/>
                  <a:moveTo>
                    <a:pt x="93" y="186"/>
                  </a:moveTo>
                  <a:cubicBezTo>
                    <a:pt x="93" y="194"/>
                    <a:pt x="99" y="200"/>
                    <a:pt x="107" y="200"/>
                  </a:cubicBezTo>
                  <a:cubicBezTo>
                    <a:pt x="240" y="200"/>
                    <a:pt x="240" y="200"/>
                    <a:pt x="240" y="200"/>
                  </a:cubicBezTo>
                  <a:cubicBezTo>
                    <a:pt x="247" y="200"/>
                    <a:pt x="253" y="194"/>
                    <a:pt x="253" y="186"/>
                  </a:cubicBezTo>
                  <a:cubicBezTo>
                    <a:pt x="253" y="179"/>
                    <a:pt x="247" y="173"/>
                    <a:pt x="240" y="173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99" y="173"/>
                    <a:pt x="93" y="179"/>
                    <a:pt x="93" y="186"/>
                  </a:cubicBezTo>
                  <a:close/>
                  <a:moveTo>
                    <a:pt x="93" y="120"/>
                  </a:moveTo>
                  <a:cubicBezTo>
                    <a:pt x="93" y="127"/>
                    <a:pt x="99" y="133"/>
                    <a:pt x="107" y="133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7" y="133"/>
                    <a:pt x="253" y="127"/>
                    <a:pt x="253" y="120"/>
                  </a:cubicBezTo>
                  <a:cubicBezTo>
                    <a:pt x="253" y="112"/>
                    <a:pt x="247" y="106"/>
                    <a:pt x="240" y="106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99" y="106"/>
                    <a:pt x="93" y="112"/>
                    <a:pt x="93" y="120"/>
                  </a:cubicBezTo>
                  <a:close/>
                  <a:moveTo>
                    <a:pt x="244" y="359"/>
                  </a:moveTo>
                  <a:cubicBezTo>
                    <a:pt x="290" y="385"/>
                    <a:pt x="290" y="385"/>
                    <a:pt x="290" y="385"/>
                  </a:cubicBezTo>
                  <a:cubicBezTo>
                    <a:pt x="247" y="407"/>
                    <a:pt x="247" y="407"/>
                    <a:pt x="247" y="407"/>
                  </a:cubicBezTo>
                  <a:lnTo>
                    <a:pt x="244" y="359"/>
                  </a:lnTo>
                  <a:close/>
                  <a:moveTo>
                    <a:pt x="257" y="336"/>
                  </a:moveTo>
                  <a:cubicBezTo>
                    <a:pt x="337" y="197"/>
                    <a:pt x="337" y="197"/>
                    <a:pt x="337" y="197"/>
                  </a:cubicBezTo>
                  <a:cubicBezTo>
                    <a:pt x="383" y="224"/>
                    <a:pt x="383" y="224"/>
                    <a:pt x="383" y="224"/>
                  </a:cubicBezTo>
                  <a:cubicBezTo>
                    <a:pt x="303" y="362"/>
                    <a:pt x="303" y="362"/>
                    <a:pt x="303" y="362"/>
                  </a:cubicBezTo>
                  <a:lnTo>
                    <a:pt x="257" y="336"/>
                  </a:lnTo>
                  <a:close/>
                  <a:moveTo>
                    <a:pt x="350" y="174"/>
                  </a:moveTo>
                  <a:cubicBezTo>
                    <a:pt x="364" y="151"/>
                    <a:pt x="364" y="151"/>
                    <a:pt x="364" y="151"/>
                  </a:cubicBezTo>
                  <a:cubicBezTo>
                    <a:pt x="367" y="144"/>
                    <a:pt x="375" y="142"/>
                    <a:pt x="382" y="146"/>
                  </a:cubicBezTo>
                  <a:cubicBezTo>
                    <a:pt x="405" y="159"/>
                    <a:pt x="405" y="159"/>
                    <a:pt x="405" y="159"/>
                  </a:cubicBezTo>
                  <a:cubicBezTo>
                    <a:pt x="411" y="163"/>
                    <a:pt x="413" y="171"/>
                    <a:pt x="410" y="178"/>
                  </a:cubicBezTo>
                  <a:cubicBezTo>
                    <a:pt x="396" y="201"/>
                    <a:pt x="396" y="201"/>
                    <a:pt x="396" y="201"/>
                  </a:cubicBezTo>
                  <a:lnTo>
                    <a:pt x="350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2DCA691A-B3DF-2657-823B-3D5996676F5A}"/>
              </a:ext>
            </a:extLst>
          </p:cNvPr>
          <p:cNvSpPr/>
          <p:nvPr/>
        </p:nvSpPr>
        <p:spPr>
          <a:xfrm>
            <a:off x="3749190" y="2060848"/>
            <a:ext cx="2015331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直接插入排序</a:t>
            </a:r>
            <a:endParaRPr lang="en-US" altLang="zh-CN" sz="18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37B2F8-8F48-F042-1DE0-D3CA37E09FAA}"/>
              </a:ext>
            </a:extLst>
          </p:cNvPr>
          <p:cNvSpPr/>
          <p:nvPr/>
        </p:nvSpPr>
        <p:spPr>
          <a:xfrm>
            <a:off x="3749190" y="2997535"/>
            <a:ext cx="2015331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18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折半插入排序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6BEDB39-E3A4-6086-CCF5-2765ACBAF8EC}"/>
              </a:ext>
            </a:extLst>
          </p:cNvPr>
          <p:cNvSpPr/>
          <p:nvPr/>
        </p:nvSpPr>
        <p:spPr>
          <a:xfrm>
            <a:off x="3751004" y="3934222"/>
            <a:ext cx="2015331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18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希尔排序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1D88AC3-0552-230A-452E-C075DDEB239A}"/>
              </a:ext>
            </a:extLst>
          </p:cNvPr>
          <p:cNvSpPr/>
          <p:nvPr/>
        </p:nvSpPr>
        <p:spPr>
          <a:xfrm>
            <a:off x="2999656" y="2096852"/>
            <a:ext cx="612000" cy="612000"/>
          </a:xfrm>
          <a:prstGeom prst="ellipse">
            <a:avLst/>
          </a:prstGeom>
          <a:solidFill>
            <a:srgbClr val="F29803"/>
          </a:solidFill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AFE3232-2989-0EA7-4F5F-11A55EB07EDD}"/>
              </a:ext>
            </a:extLst>
          </p:cNvPr>
          <p:cNvSpPr/>
          <p:nvPr/>
        </p:nvSpPr>
        <p:spPr>
          <a:xfrm>
            <a:off x="2999656" y="3032888"/>
            <a:ext cx="612000" cy="612000"/>
          </a:xfrm>
          <a:prstGeom prst="ellipse">
            <a:avLst/>
          </a:prstGeom>
          <a:solidFill>
            <a:srgbClr val="F29803"/>
          </a:solidFill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ADA4332-0735-F675-BFD7-26D7784E684F}"/>
              </a:ext>
            </a:extLst>
          </p:cNvPr>
          <p:cNvSpPr/>
          <p:nvPr/>
        </p:nvSpPr>
        <p:spPr>
          <a:xfrm>
            <a:off x="2999656" y="3966130"/>
            <a:ext cx="612000" cy="612000"/>
          </a:xfrm>
          <a:prstGeom prst="ellipse">
            <a:avLst/>
          </a:prstGeom>
          <a:solidFill>
            <a:srgbClr val="F29803"/>
          </a:solidFill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0" grpId="0" animBg="1"/>
      <p:bldP spid="24" grpId="0" animBg="1"/>
      <p:bldP spid="25" grpId="0" animBg="1"/>
      <p:bldP spid="21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CE1863E5-38A7-7718-254D-D80D72C2F9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556792"/>
            <a:ext cx="4869160" cy="4869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8666" y="2036208"/>
            <a:ext cx="6236220" cy="12738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有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个不同的英文单词（均为小写字母），它们的长度相等，均为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。若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=500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&lt;5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，试问采用什么排序方法时其时间复杂度最小？为什么？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55840" y="3429000"/>
            <a:ext cx="6239046" cy="183669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采用基数排序方法时，</a:t>
            </a:r>
            <a:r>
              <a:rPr lang="en-US" sz="18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=26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，时间复杂度为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O(</a:t>
            </a:r>
            <a:r>
              <a:rPr lang="en-US" sz="18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m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</a:t>
            </a:r>
            <a:r>
              <a:rPr lang="en-US" sz="18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+26))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  <a:endParaRPr lang="en-US" altLang="zh-CN" sz="18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其他排序方法的时间复杂度最小为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O(</a:t>
            </a:r>
            <a:r>
              <a:rPr lang="en-US" sz="18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log</a:t>
            </a:r>
            <a:r>
              <a:rPr lang="en-US" sz="1800" b="0" baseline="-250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en-US" sz="18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)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  <a:endParaRPr lang="en-US" sz="18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当</a:t>
            </a:r>
            <a:r>
              <a:rPr lang="en-US" sz="18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=500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，</a:t>
            </a:r>
            <a:r>
              <a:rPr lang="en-US" sz="18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m</a:t>
            </a:r>
            <a:r>
              <a:rPr 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&lt;5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时，</a:t>
            </a:r>
            <a:r>
              <a:rPr lang="en-US" sz="1800" b="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m</a:t>
            </a:r>
            <a:r>
              <a:rPr lang="en-US" sz="1800" b="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(</a:t>
            </a:r>
            <a:r>
              <a:rPr lang="en-US" sz="1800" b="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800" b="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+26)&lt;</a:t>
            </a:r>
            <a:r>
              <a:rPr lang="en-US" sz="1800" b="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sz="1800" b="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log</a:t>
            </a:r>
            <a:r>
              <a:rPr lang="en-US" sz="1800" b="0" baseline="-25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2</a:t>
            </a:r>
            <a:r>
              <a:rPr lang="en-US" sz="1800" b="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。</a:t>
            </a:r>
            <a:endParaRPr lang="en-US" altLang="zh-CN" sz="18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采用基数排序方法最好。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FB092E-A198-3027-6796-32F362A12D1D}"/>
              </a:ext>
            </a:extLst>
          </p:cNvPr>
          <p:cNvSpPr txBox="1"/>
          <p:nvPr/>
        </p:nvSpPr>
        <p:spPr>
          <a:xfrm>
            <a:off x="1127448" y="105407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2EB14E0F-4CE0-3387-D9B8-51CD61EE76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4546" cy="64500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54308B-3861-54CB-98B8-BFAFA2727F0F}"/>
              </a:ext>
            </a:extLst>
          </p:cNvPr>
          <p:cNvSpPr txBox="1"/>
          <p:nvPr/>
        </p:nvSpPr>
        <p:spPr>
          <a:xfrm>
            <a:off x="2674024" y="6489197"/>
            <a:ext cx="65480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265369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02DB9A00-3A1E-37A1-D880-5197FAE60172}"/>
              </a:ext>
            </a:extLst>
          </p:cNvPr>
          <p:cNvGrpSpPr/>
          <p:nvPr/>
        </p:nvGrpSpPr>
        <p:grpSpPr>
          <a:xfrm>
            <a:off x="4079776" y="1388685"/>
            <a:ext cx="7500989" cy="4878017"/>
            <a:chOff x="1214414" y="3789040"/>
            <a:chExt cx="4554401" cy="1728192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71BAFFD6-0B55-A4DD-90FB-207B3EC241FB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8D9A7BA-096E-EE98-4B99-5096EA48C80D}"/>
                </a:ext>
              </a:extLst>
            </p:cNvPr>
            <p:cNvSpPr/>
            <p:nvPr/>
          </p:nvSpPr>
          <p:spPr>
            <a:xfrm>
              <a:off x="1303716" y="3842047"/>
              <a:ext cx="4375797" cy="1596631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432219" y="1685448"/>
            <a:ext cx="6427709" cy="1628812"/>
            <a:chOff x="785786" y="714362"/>
            <a:chExt cx="6427709" cy="1221609"/>
          </a:xfrm>
        </p:grpSpPr>
        <p:sp>
          <p:nvSpPr>
            <p:cNvPr id="4" name="TextBox 3"/>
            <p:cNvSpPr txBox="1"/>
            <p:nvPr/>
          </p:nvSpPr>
          <p:spPr>
            <a:xfrm>
              <a:off x="785786" y="714362"/>
              <a:ext cx="1714512" cy="37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2000" indent="-252000" algn="l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思路：</a:t>
              </a:r>
              <a:endParaRPr lang="en-US" altLang="zh-CN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998521" y="802631"/>
              <a:ext cx="2857520" cy="428628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[0] 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 R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[1]  …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 R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60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-1]</a:t>
              </a:r>
              <a:endParaRPr lang="zh-CN" altLang="en-US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998917" y="802631"/>
              <a:ext cx="2071702" cy="428628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 dirty="0" err="1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]  … </a:t>
              </a:r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n</a:t>
              </a:r>
              <a:r>
                <a:rPr lang="en-US" altLang="zh-CN" sz="1600" dirty="0">
                  <a:solidFill>
                    <a:srgbClr val="52525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-1]</a:t>
              </a:r>
              <a:endParaRPr lang="zh-CN" altLang="en-US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12" name="右弧形箭头 11"/>
            <p:cNvSpPr/>
            <p:nvPr/>
          </p:nvSpPr>
          <p:spPr>
            <a:xfrm rot="5400000">
              <a:off x="4609255" y="1049417"/>
              <a:ext cx="350696" cy="857256"/>
            </a:xfrm>
            <a:prstGeom prst="curvedLeftArrow">
              <a:avLst/>
            </a:prstGeom>
            <a:solidFill>
              <a:srgbClr val="F29803"/>
            </a:solidFill>
            <a:ln>
              <a:noFill/>
              <a:tailEnd type="none" w="med" len="lg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777" y="1604967"/>
              <a:ext cx="4357718" cy="33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将</a:t>
              </a:r>
              <a:r>
                <a:rPr lang="en-US" altLang="zh-CN" sz="1600" i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600" i="1" dirty="0" err="1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]</a:t>
              </a:r>
              <a:r>
                <a:rPr lang="zh-CN" altLang="en-US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有序插入到有序区</a:t>
              </a:r>
              <a:r>
                <a:rPr lang="en-US" altLang="zh-CN" sz="1600" i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[0..</a:t>
              </a:r>
              <a:r>
                <a:rPr lang="en-US" altLang="zh-CN" sz="1600" i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-1]</a:t>
              </a:r>
              <a:r>
                <a:rPr lang="zh-CN" altLang="en-US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中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32218" y="3425114"/>
            <a:ext cx="4500594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趟数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～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，共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趟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32218" y="4083210"/>
            <a:ext cx="7500990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有序区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：局部有序区（最后一趟前，所有数据不一定有序）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32218" y="4774533"/>
            <a:ext cx="8072494" cy="37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性能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：最好（正序）：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；最坏（反序）：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；平均：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2218" y="5346036"/>
            <a:ext cx="2786082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稳定性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：稳定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8E7C89-EA9A-F922-FBD6-CC0FD5172D6C}"/>
              </a:ext>
            </a:extLst>
          </p:cNvPr>
          <p:cNvSpPr txBox="1"/>
          <p:nvPr/>
        </p:nvSpPr>
        <p:spPr>
          <a:xfrm>
            <a:off x="1127448" y="144249"/>
            <a:ext cx="2079415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直接插入排序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DA846B-C0E5-191D-965C-09C71995F7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2143" y="1803140"/>
            <a:ext cx="4711162" cy="4711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3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C8CB2F86-E149-8A5A-78DB-9AF1A2182AD8}"/>
              </a:ext>
            </a:extLst>
          </p:cNvPr>
          <p:cNvGrpSpPr/>
          <p:nvPr/>
        </p:nvGrpSpPr>
        <p:grpSpPr>
          <a:xfrm>
            <a:off x="1187299" y="1340768"/>
            <a:ext cx="7500989" cy="4878017"/>
            <a:chOff x="1214414" y="3789040"/>
            <a:chExt cx="4554401" cy="1728192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14F05C95-7CF0-31C9-D951-4CB03F7E3A09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06292025-A541-A042-D130-669A72BC1DD2}"/>
                </a:ext>
              </a:extLst>
            </p:cNvPr>
            <p:cNvSpPr/>
            <p:nvPr/>
          </p:nvSpPr>
          <p:spPr>
            <a:xfrm>
              <a:off x="1303716" y="3842047"/>
              <a:ext cx="4375797" cy="1596631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7"/>
          <p:cNvGrpSpPr/>
          <p:nvPr/>
        </p:nvGrpSpPr>
        <p:grpSpPr>
          <a:xfrm>
            <a:off x="1487488" y="1628800"/>
            <a:ext cx="6215105" cy="1589269"/>
            <a:chOff x="785786" y="714362"/>
            <a:chExt cx="6215105" cy="1191952"/>
          </a:xfrm>
        </p:grpSpPr>
        <p:sp>
          <p:nvSpPr>
            <p:cNvPr id="4" name="TextBox 3"/>
            <p:cNvSpPr txBox="1"/>
            <p:nvPr/>
          </p:nvSpPr>
          <p:spPr>
            <a:xfrm>
              <a:off x="785786" y="714362"/>
              <a:ext cx="1714512" cy="348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6000" indent="-216000" algn="l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思路：</a:t>
              </a:r>
              <a:endParaRPr lang="en-US" altLang="zh-CN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85917" y="772974"/>
              <a:ext cx="2786082" cy="428628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en-US" altLang="zh-CN" sz="1800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[0] </a:t>
              </a:r>
              <a:r>
                <a:rPr lang="en-US" altLang="zh-CN" sz="1800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R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[1] …</a:t>
              </a:r>
              <a:r>
                <a:rPr lang="en-US" altLang="zh-CN" sz="1800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R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</a:t>
              </a:r>
              <a:r>
                <a:rPr lang="en-US" altLang="zh-CN" sz="1800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-1]</a:t>
              </a:r>
              <a:endPara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86313" y="772974"/>
              <a:ext cx="2071702" cy="428628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en-US" altLang="zh-CN" sz="1800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</a:t>
              </a:r>
              <a:r>
                <a:rPr lang="en-US" altLang="zh-CN" sz="1800" i="1" dirty="0" err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] … </a:t>
              </a:r>
              <a:r>
                <a:rPr lang="en-US" altLang="zh-CN" sz="1800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</a:t>
              </a:r>
              <a:r>
                <a:rPr lang="en-US" altLang="zh-CN" sz="1800" i="1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</a:t>
              </a:r>
              <a:r>
                <a:rPr lang="en-US" altLang="zh-CN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-1]</a:t>
              </a:r>
              <a:endPara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2" name="右弧形箭头 11"/>
            <p:cNvSpPr/>
            <p:nvPr/>
          </p:nvSpPr>
          <p:spPr>
            <a:xfrm rot="5400000">
              <a:off x="4396651" y="1019761"/>
              <a:ext cx="350696" cy="857256"/>
            </a:xfrm>
            <a:prstGeom prst="curvedLeftArrow">
              <a:avLst/>
            </a:prstGeom>
            <a:solidFill>
              <a:srgbClr val="F29803"/>
            </a:solidFill>
            <a:ln>
              <a:solidFill>
                <a:srgbClr val="F29803"/>
              </a:solidFill>
              <a:tailEnd type="none" w="med" len="lg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6000" indent="-216000">
                <a:buFont typeface="Arial" panose="020B0604020202020204" pitchFamily="34" charset="0"/>
                <a:buChar char="•"/>
              </a:pPr>
              <a:endParaRPr lang="zh-CN" altLang="en-US" sz="18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43173" y="1575310"/>
              <a:ext cx="4357718" cy="33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在有序区</a:t>
              </a:r>
              <a:r>
                <a:rPr lang="en-US" altLang="zh-CN" sz="1600" i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[0..</a:t>
              </a:r>
              <a:r>
                <a:rPr lang="en-US" altLang="zh-CN" sz="1600" i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-1]</a:t>
              </a:r>
              <a:r>
                <a:rPr lang="zh-CN" altLang="en-US" sz="16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折半查找插入位置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87487" y="3275382"/>
            <a:ext cx="4500594" cy="46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趟数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～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，共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趟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7487" y="3933478"/>
            <a:ext cx="7500990" cy="46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有序区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：局部有序区（最后一趟前，所有数据不一定有序）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7487" y="4674022"/>
            <a:ext cx="7200800" cy="37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性能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：最好（正序）：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；最坏（反序）：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；平均：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87487" y="5302753"/>
            <a:ext cx="2786082" cy="46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稳定性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：稳定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406C289-AF1B-5CB2-51DC-F6569CBE1CE0}"/>
              </a:ext>
            </a:extLst>
          </p:cNvPr>
          <p:cNvSpPr txBox="1"/>
          <p:nvPr/>
        </p:nvSpPr>
        <p:spPr>
          <a:xfrm>
            <a:off x="1127448" y="144249"/>
            <a:ext cx="2156360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 折半插入排序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A858F48-79D6-5C69-6EAE-A28A6E1C2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9"/>
          <a:stretch/>
        </p:blipFill>
        <p:spPr>
          <a:xfrm>
            <a:off x="8902601" y="1642358"/>
            <a:ext cx="3996328" cy="4927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3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C2F01A9F-7408-5578-EAAD-068DA1B59A86}"/>
              </a:ext>
            </a:extLst>
          </p:cNvPr>
          <p:cNvGrpSpPr/>
          <p:nvPr/>
        </p:nvGrpSpPr>
        <p:grpSpPr>
          <a:xfrm>
            <a:off x="4079776" y="1244669"/>
            <a:ext cx="7500989" cy="5064651"/>
            <a:chOff x="1214414" y="3789040"/>
            <a:chExt cx="4554401" cy="172819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4C5C9B2-EEA9-0467-B38E-010610B19C1F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738C5864-2381-4708-E542-4548C937112D}"/>
                </a:ext>
              </a:extLst>
            </p:cNvPr>
            <p:cNvSpPr/>
            <p:nvPr/>
          </p:nvSpPr>
          <p:spPr>
            <a:xfrm>
              <a:off x="1303716" y="3842047"/>
              <a:ext cx="4375797" cy="1626043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11824" y="1336092"/>
            <a:ext cx="171451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itchFamily="18" charset="0"/>
              </a:rPr>
              <a:t>思路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11825" y="4288100"/>
            <a:ext cx="3894167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趟数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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log</a:t>
            </a:r>
            <a:r>
              <a:rPr lang="en-US" altLang="zh-CN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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趟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1825" y="4767875"/>
            <a:ext cx="6490279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有序区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：不产生有序区（最后一趟前，所有数据不一定有序）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5247650"/>
            <a:ext cx="5040560" cy="46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性能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：平均：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1.3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99856" y="1892741"/>
            <a:ext cx="5904656" cy="2395500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=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/2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while (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&gt;0)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{  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将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[0..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n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-1]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分为到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个组（相距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个位置的元素为一组）</a:t>
            </a:r>
            <a:endParaRPr lang="en-US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</a:t>
            </a:r>
            <a:r>
              <a:rPr lang="zh-CN" altLang="en-US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每组进行直接插入排序</a:t>
            </a:r>
            <a:endParaRPr lang="en-US" altLang="zh-CN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  </a:t>
            </a:r>
            <a:r>
              <a:rPr lang="en-US" altLang="zh-CN" sz="1600" b="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d=d</a:t>
            </a: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/2;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1600" b="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}</a:t>
            </a:r>
            <a:endParaRPr lang="zh-CN" altLang="en-US" sz="1600" b="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1825" y="5728260"/>
            <a:ext cx="2410675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稳定性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：不稳定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0E73F3-1803-4C05-174E-1D6071D1B65D}"/>
              </a:ext>
            </a:extLst>
          </p:cNvPr>
          <p:cNvSpPr txBox="1"/>
          <p:nvPr/>
        </p:nvSpPr>
        <p:spPr>
          <a:xfrm>
            <a:off x="1127448" y="144249"/>
            <a:ext cx="1447832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希尔排序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F3554C-87FE-8B9F-427E-4390301A29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2143" y="1700808"/>
            <a:ext cx="4813494" cy="4813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  <p:bldP spid="18" grpId="0" animBg="1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F150D57-9682-7312-EDDB-C6578F29E113}"/>
              </a:ext>
            </a:extLst>
          </p:cNvPr>
          <p:cNvGrpSpPr/>
          <p:nvPr/>
        </p:nvGrpSpPr>
        <p:grpSpPr>
          <a:xfrm>
            <a:off x="1943697" y="2276872"/>
            <a:ext cx="6096519" cy="2747455"/>
            <a:chOff x="1214414" y="3789040"/>
            <a:chExt cx="4554401" cy="172819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33C3CED-DBE9-3708-1E98-CB0C3750A707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rgbClr val="F29803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6777FC1-5826-51CF-88B3-C59B037A20C1}"/>
                </a:ext>
              </a:extLst>
            </p:cNvPr>
            <p:cNvSpPr/>
            <p:nvPr/>
          </p:nvSpPr>
          <p:spPr>
            <a:xfrm>
              <a:off x="1349629" y="3891956"/>
              <a:ext cx="4278373" cy="1517971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63552" y="2636912"/>
            <a:ext cx="5872736" cy="190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数据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序列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8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6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7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是第一趟递增排序后的结果，则采用的排序方法可能是</a:t>
            </a:r>
            <a:r>
              <a:rPr lang="zh-CN" altLang="en-US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  ）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  <a:p>
            <a:pPr algn="l">
              <a:lnSpc>
                <a:spcPts val="3000"/>
              </a:lnSpc>
            </a:pP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A.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快速排序</a:t>
            </a: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		B.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冒泡排序</a:t>
            </a:r>
            <a:endParaRPr lang="en-US" altLang="zh-CN" sz="20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3000"/>
              </a:lnSpc>
            </a:pP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C.</a:t>
            </a:r>
            <a:r>
              <a:rPr lang="zh-CN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堆排序</a:t>
            </a:r>
            <a:r>
              <a:rPr lang="en-US" altLang="zh-CN" sz="2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		</a:t>
            </a:r>
            <a:r>
              <a:rPr lang="en-US" altLang="zh-CN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D.</a:t>
            </a:r>
            <a:r>
              <a:rPr lang="zh-CN" altLang="zh-CN" sz="20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直接插入排序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2D9EF5-25E7-08C1-3864-0EF83ED4CEFB}"/>
              </a:ext>
            </a:extLst>
          </p:cNvPr>
          <p:cNvSpPr txBox="1"/>
          <p:nvPr/>
        </p:nvSpPr>
        <p:spPr>
          <a:xfrm>
            <a:off x="1127448" y="144249"/>
            <a:ext cx="816249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4D2369-A91D-9599-DF9D-369DBFFCEC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0096" y="1484784"/>
            <a:ext cx="4869160" cy="486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8FF125-6866-031C-C407-7A356367E6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628800"/>
            <a:ext cx="5328592" cy="53285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E6B112-663B-01FA-925B-830F01768F42}"/>
              </a:ext>
            </a:extLst>
          </p:cNvPr>
          <p:cNvSpPr txBox="1"/>
          <p:nvPr/>
        </p:nvSpPr>
        <p:spPr>
          <a:xfrm>
            <a:off x="1127448" y="124408"/>
            <a:ext cx="1524777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 交换排序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5C6DDA1-CAE7-14EA-A82F-575E87C69DA8}"/>
              </a:ext>
            </a:extLst>
          </p:cNvPr>
          <p:cNvSpPr/>
          <p:nvPr/>
        </p:nvSpPr>
        <p:spPr>
          <a:xfrm>
            <a:off x="3521680" y="2031114"/>
            <a:ext cx="2015331" cy="648072"/>
          </a:xfrm>
          <a:prstGeom prst="rect">
            <a:avLst/>
          </a:prstGeom>
          <a:noFill/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冒泡排序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716CB6-7B56-05C9-3084-A9858528A008}"/>
              </a:ext>
            </a:extLst>
          </p:cNvPr>
          <p:cNvSpPr/>
          <p:nvPr/>
        </p:nvSpPr>
        <p:spPr>
          <a:xfrm>
            <a:off x="3549013" y="2834832"/>
            <a:ext cx="2015331" cy="648072"/>
          </a:xfrm>
          <a:prstGeom prst="rect">
            <a:avLst/>
          </a:prstGeom>
          <a:noFill/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快速排序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EB0F23C-7B93-EEDB-713C-001F0C7EB43E}"/>
              </a:ext>
            </a:extLst>
          </p:cNvPr>
          <p:cNvSpPr/>
          <p:nvPr/>
        </p:nvSpPr>
        <p:spPr>
          <a:xfrm>
            <a:off x="3215680" y="2096852"/>
            <a:ext cx="612000" cy="612000"/>
          </a:xfrm>
          <a:prstGeom prst="ellipse">
            <a:avLst/>
          </a:prstGeom>
          <a:solidFill>
            <a:srgbClr val="F29803"/>
          </a:solidFill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0C8556C-FD0F-792E-7749-BB81461C8F47}"/>
              </a:ext>
            </a:extLst>
          </p:cNvPr>
          <p:cNvSpPr/>
          <p:nvPr/>
        </p:nvSpPr>
        <p:spPr>
          <a:xfrm>
            <a:off x="3215680" y="2870904"/>
            <a:ext cx="612000" cy="612000"/>
          </a:xfrm>
          <a:prstGeom prst="ellipse">
            <a:avLst/>
          </a:prstGeom>
          <a:solidFill>
            <a:srgbClr val="F29803"/>
          </a:solidFill>
          <a:ln w="28575">
            <a:noFill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56E2B8-BEF7-821E-3311-A84C5E4324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298" y="1628800"/>
            <a:ext cx="5519582" cy="5519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5613141-9792-DDBC-1905-78FB44683389}"/>
              </a:ext>
            </a:extLst>
          </p:cNvPr>
          <p:cNvGrpSpPr/>
          <p:nvPr/>
        </p:nvGrpSpPr>
        <p:grpSpPr>
          <a:xfrm>
            <a:off x="1141917" y="1340768"/>
            <a:ext cx="7500989" cy="4878017"/>
            <a:chOff x="1214414" y="3789040"/>
            <a:chExt cx="4554401" cy="1728192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E1D7B19C-056B-3FB3-BD16-1D03157304DA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C4B7D4FA-0B30-EFEF-09E0-507BCAA6CAB0}"/>
                </a:ext>
              </a:extLst>
            </p:cNvPr>
            <p:cNvSpPr/>
            <p:nvPr/>
          </p:nvSpPr>
          <p:spPr>
            <a:xfrm>
              <a:off x="1303716" y="3842047"/>
              <a:ext cx="4375797" cy="1596631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7"/>
          <p:cNvGrpSpPr/>
          <p:nvPr/>
        </p:nvGrpSpPr>
        <p:grpSpPr>
          <a:xfrm>
            <a:off x="1476133" y="1682282"/>
            <a:ext cx="6233346" cy="1656184"/>
            <a:chOff x="785786" y="714362"/>
            <a:chExt cx="6233346" cy="1242138"/>
          </a:xfrm>
        </p:grpSpPr>
        <p:sp>
          <p:nvSpPr>
            <p:cNvPr id="4" name="TextBox 3"/>
            <p:cNvSpPr txBox="1"/>
            <p:nvPr/>
          </p:nvSpPr>
          <p:spPr>
            <a:xfrm>
              <a:off x="785786" y="714362"/>
              <a:ext cx="1714512" cy="344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6000" indent="-216000" algn="l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思路</a:t>
              </a:r>
              <a:r>
                <a:rPr lang="zh-CN" altLang="en-US" sz="1800" dirty="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：</a:t>
              </a:r>
              <a:endPara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857182" y="791392"/>
              <a:ext cx="2786082" cy="428628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16000" indent="-216000">
                <a:buFont typeface="Arial" panose="020B0604020202020204" pitchFamily="34" charset="0"/>
                <a:buChar char="•"/>
              </a:pPr>
              <a:r>
                <a:rPr lang="en-US" altLang="zh-CN" sz="1800" i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</a:t>
              </a:r>
              <a:r>
                <a:rPr lang="en-US" altLang="zh-CN" sz="180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[0]  </a:t>
              </a:r>
              <a:r>
                <a:rPr lang="en-US" altLang="zh-CN" sz="1800" i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</a:t>
              </a:r>
              <a:r>
                <a:rPr lang="en-US" altLang="zh-CN" sz="180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[1] … </a:t>
              </a:r>
              <a:r>
                <a:rPr lang="en-US" altLang="zh-CN" sz="1800" i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</a:t>
              </a:r>
              <a:r>
                <a:rPr lang="en-US" altLang="zh-CN" sz="180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</a:t>
              </a:r>
              <a:r>
                <a:rPr lang="en-US" altLang="zh-CN" sz="1800" i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-1]</a:t>
              </a:r>
              <a:endParaRPr lang="zh-CN" altLang="en-US" sz="18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57578" y="791392"/>
              <a:ext cx="2071702" cy="428628"/>
            </a:xfrm>
            <a:prstGeom prst="rect">
              <a:avLst/>
            </a:prstGeom>
            <a:solidFill>
              <a:srgbClr val="F29803">
                <a:alpha val="14902"/>
              </a:srgbClr>
            </a:solidFill>
            <a:ln>
              <a:solidFill>
                <a:srgbClr val="F29803"/>
              </a:solidFill>
              <a:tailEnd type="stealth" w="med" len="lg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16000" indent="-216000">
                <a:buFont typeface="Arial" panose="020B0604020202020204" pitchFamily="34" charset="0"/>
                <a:buChar char="•"/>
              </a:pPr>
              <a:r>
                <a:rPr lang="en-US" altLang="zh-CN" sz="1800" i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</a:t>
              </a:r>
              <a:r>
                <a:rPr lang="en-US" altLang="zh-CN" sz="180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</a:t>
              </a:r>
              <a:r>
                <a:rPr lang="en-US" altLang="zh-CN" sz="1800" i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] …</a:t>
              </a:r>
              <a:r>
                <a:rPr lang="en-US" altLang="zh-CN" sz="1800" i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R</a:t>
              </a:r>
              <a:r>
                <a:rPr lang="en-US" altLang="zh-CN" sz="180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</a:t>
              </a:r>
              <a:r>
                <a:rPr lang="en-US" altLang="zh-CN" sz="1800" i="1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</a:t>
              </a:r>
              <a:r>
                <a:rPr lang="en-US" altLang="zh-CN" sz="1800">
                  <a:solidFill>
                    <a:srgbClr val="525252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-1]</a:t>
              </a:r>
              <a:endParaRPr lang="zh-CN" altLang="en-US" sz="18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2" name="右弧形箭头 11"/>
            <p:cNvSpPr/>
            <p:nvPr/>
          </p:nvSpPr>
          <p:spPr>
            <a:xfrm rot="5400000">
              <a:off x="4567457" y="1051942"/>
              <a:ext cx="350696" cy="857256"/>
            </a:xfrm>
            <a:prstGeom prst="curvedLeftArrow">
              <a:avLst/>
            </a:prstGeom>
            <a:solidFill>
              <a:srgbClr val="F29803"/>
            </a:solidFill>
            <a:ln>
              <a:solidFill>
                <a:srgbClr val="F29803"/>
              </a:solidFill>
              <a:tailEnd type="none" w="med" len="lg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6000" indent="-216000">
                <a:buFont typeface="Arial" panose="020B0604020202020204" pitchFamily="34" charset="0"/>
                <a:buChar char="•"/>
              </a:pPr>
              <a:endParaRPr lang="zh-CN" altLang="en-US" sz="180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90042" y="1625496"/>
              <a:ext cx="3929090" cy="33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6000" indent="-216000" algn="l">
                <a:lnSpc>
                  <a:spcPts val="3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b="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通过交换将</a:t>
              </a:r>
              <a:r>
                <a:rPr lang="en-US" altLang="zh-CN" sz="1800" b="0" i="1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R</a:t>
              </a:r>
              <a:r>
                <a:rPr lang="en-US" altLang="zh-CN" sz="1800" b="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[</a:t>
              </a:r>
              <a:r>
                <a:rPr lang="en-US" altLang="zh-CN" sz="1800" b="0" i="1" dirty="0" err="1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i</a:t>
              </a:r>
              <a:r>
                <a:rPr lang="en-US" altLang="zh-CN" sz="1800" b="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]</a:t>
              </a:r>
              <a:r>
                <a:rPr lang="zh-CN" altLang="en-US" sz="1800" b="0" dirty="0">
                  <a:solidFill>
                    <a:srgbClr val="F29803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Consolas" pitchFamily="49" charset="0"/>
                </a:rPr>
                <a:t>放在无序区开头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74543" y="3315757"/>
            <a:ext cx="4500594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趟数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1800" i="1" dirty="0" err="1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～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-2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，共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趟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4543" y="3968300"/>
            <a:ext cx="7500990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有序区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：全局有序区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4543" y="4660195"/>
            <a:ext cx="8072494" cy="37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性能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：最好（正序）：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；最坏（反序）：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；平均：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4543" y="5254184"/>
            <a:ext cx="2786082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稳定性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：稳定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47C249-4FFE-1D66-8720-34BA37DE01BA}"/>
              </a:ext>
            </a:extLst>
          </p:cNvPr>
          <p:cNvSpPr txBox="1"/>
          <p:nvPr/>
        </p:nvSpPr>
        <p:spPr>
          <a:xfrm>
            <a:off x="1127448" y="124408"/>
            <a:ext cx="1447832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冒泡排序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CBE8CE5-A629-F17E-3FBE-2724DCD5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99"/>
          <a:stretch/>
        </p:blipFill>
        <p:spPr>
          <a:xfrm>
            <a:off x="8857220" y="1541779"/>
            <a:ext cx="4041709" cy="4983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3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08B6BACB-4763-1784-1EB7-C292CD747033}"/>
              </a:ext>
            </a:extLst>
          </p:cNvPr>
          <p:cNvGrpSpPr/>
          <p:nvPr/>
        </p:nvGrpSpPr>
        <p:grpSpPr>
          <a:xfrm>
            <a:off x="4051469" y="1484784"/>
            <a:ext cx="7500989" cy="4878017"/>
            <a:chOff x="1214414" y="3789040"/>
            <a:chExt cx="4554401" cy="1728192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421673DC-CF0D-17C8-447F-ED5701F6177A}"/>
                </a:ext>
              </a:extLst>
            </p:cNvPr>
            <p:cNvSpPr/>
            <p:nvPr/>
          </p:nvSpPr>
          <p:spPr>
            <a:xfrm>
              <a:off x="1214414" y="3789040"/>
              <a:ext cx="4554401" cy="1728192"/>
            </a:xfrm>
            <a:prstGeom prst="roundRect">
              <a:avLst>
                <a:gd name="adj" fmla="val 7952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A0F0A444-98A2-D9CD-C14D-F334CAB66DA5}"/>
                </a:ext>
              </a:extLst>
            </p:cNvPr>
            <p:cNvSpPr/>
            <p:nvPr/>
          </p:nvSpPr>
          <p:spPr>
            <a:xfrm>
              <a:off x="1303716" y="3842047"/>
              <a:ext cx="4375797" cy="1630727"/>
            </a:xfrm>
            <a:prstGeom prst="roundRect">
              <a:avLst>
                <a:gd name="adj" fmla="val 7952"/>
              </a:avLst>
            </a:prstGeom>
            <a:solidFill>
              <a:schemeClr val="bg1"/>
            </a:solidFill>
            <a:ln w="28575">
              <a:noFill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727848" y="1695606"/>
            <a:ext cx="171451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思路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52110" y="1803572"/>
            <a:ext cx="4214842" cy="571504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  <a:tailEnd type="stealth" w="med" len="lg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R[s]          </a:t>
            </a:r>
            <a:r>
              <a:rPr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      …      R[t]</a:t>
            </a:r>
            <a:endParaRPr lang="zh-CN" altLang="en-US" sz="1600" i="1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7848" y="3764332"/>
            <a:ext cx="3286148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递归树高度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log</a:t>
            </a:r>
            <a:r>
              <a:rPr lang="en-US" altLang="zh-CN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～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7848" y="4149080"/>
            <a:ext cx="5916814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有序区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：每次划分归位一个元素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7848" y="4509120"/>
            <a:ext cx="6594526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性能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：最好（随机）：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log</a:t>
            </a:r>
            <a:r>
              <a:rPr lang="en-US" altLang="zh-CN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；最坏（正反序）：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baseline="30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；平均：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O(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log</a:t>
            </a:r>
            <a:r>
              <a:rPr lang="en-US" altLang="zh-CN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27848" y="5274028"/>
            <a:ext cx="2786082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稳定性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：不稳定</a:t>
            </a:r>
            <a:endParaRPr lang="en-US" altLang="zh-CN" sz="1800" dirty="0">
              <a:solidFill>
                <a:srgbClr val="525252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52110" y="3137081"/>
            <a:ext cx="1643074" cy="571504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  <a:tailEnd type="stealth" w="med" len="lg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[s] …</a:t>
            </a:r>
            <a:r>
              <a:rPr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R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[</a:t>
            </a:r>
            <a:r>
              <a:rPr lang="en-US" altLang="zh-CN" sz="1600" i="1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600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-1]</a:t>
            </a:r>
            <a:endParaRPr lang="zh-CN" altLang="en-US" sz="1600" dirty="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552440" y="3137081"/>
            <a:ext cx="1714512" cy="571504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  <a:tailEnd type="stealth" w="med" len="lg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i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</a:t>
            </a: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[</a:t>
            </a:r>
            <a:r>
              <a:rPr lang="en-US" altLang="zh-CN" sz="1600" i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+1] …</a:t>
            </a:r>
            <a:r>
              <a:rPr lang="en-US" altLang="zh-CN" sz="1600" i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 R</a:t>
            </a: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[</a:t>
            </a:r>
            <a:r>
              <a:rPr lang="en-US" altLang="zh-CN" sz="1600" i="1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t</a:t>
            </a:r>
            <a:r>
              <a:rPr lang="en-US" altLang="zh-CN" sz="160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]</a:t>
            </a:r>
            <a:endParaRPr lang="zh-CN" altLang="en-US" sz="1600">
              <a:solidFill>
                <a:srgbClr val="52525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01964" y="3137081"/>
            <a:ext cx="642942" cy="571504"/>
          </a:xfrm>
          <a:prstGeom prst="rect">
            <a:avLst/>
          </a:prstGeom>
          <a:solidFill>
            <a:srgbClr val="F29803">
              <a:alpha val="14902"/>
            </a:srgbClr>
          </a:solidFill>
          <a:ln>
            <a:solidFill>
              <a:srgbClr val="F29803"/>
            </a:solidFill>
            <a:tailEnd type="stealth" w="med" len="lg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i="1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R</a:t>
            </a:r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[</a:t>
            </a:r>
            <a:r>
              <a:rPr lang="en-US" altLang="zh-CN" sz="1600" i="1" dirty="0" err="1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i</a:t>
            </a:r>
            <a:r>
              <a:rPr lang="en-US" altLang="zh-CN" sz="16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]</a:t>
            </a:r>
            <a:endParaRPr lang="zh-CN" altLang="en-US" sz="1600" dirty="0">
              <a:solidFill>
                <a:srgbClr val="F2980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Consolas" pitchFamily="49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6325174" y="2370855"/>
            <a:ext cx="1549400" cy="762000"/>
          </a:xfrm>
          <a:custGeom>
            <a:avLst/>
            <a:gdLst>
              <a:gd name="connsiteX0" fmla="*/ 0 w 1549400"/>
              <a:gd name="connsiteY0" fmla="*/ 0 h 571500"/>
              <a:gd name="connsiteX1" fmla="*/ 241300 w 1549400"/>
              <a:gd name="connsiteY1" fmla="*/ 304800 h 571500"/>
              <a:gd name="connsiteX2" fmla="*/ 1054100 w 1549400"/>
              <a:gd name="connsiteY2" fmla="*/ 381000 h 571500"/>
              <a:gd name="connsiteX3" fmla="*/ 1549400 w 15494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9400" h="571500">
                <a:moveTo>
                  <a:pt x="0" y="0"/>
                </a:moveTo>
                <a:cubicBezTo>
                  <a:pt x="32808" y="120650"/>
                  <a:pt x="65617" y="241300"/>
                  <a:pt x="241300" y="304800"/>
                </a:cubicBezTo>
                <a:cubicBezTo>
                  <a:pt x="416983" y="368300"/>
                  <a:pt x="836083" y="336550"/>
                  <a:pt x="1054100" y="381000"/>
                </a:cubicBezTo>
                <a:cubicBezTo>
                  <a:pt x="1272117" y="425450"/>
                  <a:pt x="1410758" y="498475"/>
                  <a:pt x="1549400" y="571500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052374" y="2470327"/>
            <a:ext cx="857256" cy="571504"/>
            <a:chOff x="4572000" y="1357304"/>
            <a:chExt cx="857256" cy="428628"/>
          </a:xfrm>
        </p:grpSpPr>
        <p:sp>
          <p:nvSpPr>
            <p:cNvPr id="27" name="下箭头 26"/>
            <p:cNvSpPr/>
            <p:nvPr/>
          </p:nvSpPr>
          <p:spPr>
            <a:xfrm>
              <a:off x="4572000" y="1357304"/>
              <a:ext cx="214314" cy="428628"/>
            </a:xfrm>
            <a:prstGeom prst="downArrow">
              <a:avLst/>
            </a:prstGeom>
            <a:solidFill>
              <a:srgbClr val="F29803"/>
            </a:solidFill>
            <a:ln>
              <a:noFill/>
              <a:tailEnd type="stealth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86314" y="1428742"/>
              <a:ext cx="642942" cy="250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000"/>
                </a:lnSpc>
                <a:spcBef>
                  <a:spcPts val="0"/>
                </a:spcBef>
              </a:pPr>
              <a:r>
                <a:rPr lang="zh-CN" altLang="en-US" sz="1600" dirty="0">
                  <a:solidFill>
                    <a:srgbClr val="525252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划分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727848" y="5634068"/>
            <a:ext cx="2786082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2980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Consolas" pitchFamily="49" charset="0"/>
              </a:rPr>
              <a:t>空间</a:t>
            </a:r>
            <a:r>
              <a:rPr lang="zh-CN" altLang="en-US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O(log</a:t>
            </a:r>
            <a:r>
              <a:rPr lang="en-US" altLang="zh-CN" sz="1800" baseline="-250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en-US" altLang="zh-CN" sz="1800" i="1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en-US" altLang="zh-CN" sz="1800" dirty="0">
                <a:solidFill>
                  <a:srgbClr val="525252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6DA7C3-6ABE-A3A6-4A34-6EEAD4589020}"/>
              </a:ext>
            </a:extLst>
          </p:cNvPr>
          <p:cNvSpPr txBox="1"/>
          <p:nvPr/>
        </p:nvSpPr>
        <p:spPr>
          <a:xfrm>
            <a:off x="1127448" y="141162"/>
            <a:ext cx="1447832" cy="477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rgbClr val="52525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/>
              </a:rPr>
              <a:t>快速排序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296D350-2B09-EBA5-5616-67BB723648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2143" y="1634402"/>
            <a:ext cx="4879900" cy="487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5" grpId="0"/>
      <p:bldP spid="16" grpId="0"/>
      <p:bldP spid="17" grpId="0"/>
      <p:bldP spid="13" grpId="0"/>
      <p:bldP spid="18" grpId="0" animBg="1"/>
      <p:bldP spid="19" grpId="0" animBg="1"/>
      <p:bldP spid="20" grpId="0" animBg="1"/>
      <p:bldP spid="26" grpId="0" animBg="1"/>
      <p:bldP spid="30" grpId="0"/>
      <p:bldP spid="2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8575">
          <a:solidFill>
            <a:srgbClr val="FF00FF"/>
          </a:solidFill>
          <a:tailEnd type="stealth" w="med" len="lg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3000"/>
          </a:lnSpc>
          <a:spcBef>
            <a:spcPts val="0"/>
          </a:spcBef>
          <a:defRPr sz="2000" smtClean="0">
            <a:solidFill>
              <a:srgbClr val="0000FF"/>
            </a:solidFill>
            <a:ea typeface="楷体" pitchFamily="49" charset="-122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4681</TotalTime>
  <Words>1593</Words>
  <Application>Microsoft Office PowerPoint</Application>
  <PresentationFormat>宽屏</PresentationFormat>
  <Paragraphs>178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黑体</vt:lpstr>
      <vt:lpstr>楷体</vt:lpstr>
      <vt:lpstr>思源黑体 CN Heavy</vt:lpstr>
      <vt:lpstr>思源黑体 CN Medium</vt:lpstr>
      <vt:lpstr>微软雅黑</vt:lpstr>
      <vt:lpstr>Arial</vt:lpstr>
      <vt:lpstr>Calibri</vt:lpstr>
      <vt:lpstr>Consolas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宋 美玉</cp:lastModifiedBy>
  <cp:revision>1700</cp:revision>
  <dcterms:created xsi:type="dcterms:W3CDTF">2004-03-31T23:50:14Z</dcterms:created>
  <dcterms:modified xsi:type="dcterms:W3CDTF">2022-06-23T03:17:15Z</dcterms:modified>
</cp:coreProperties>
</file>